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Gather up your equipment and turn in the backpacks to Amy or Ashley. They will check them to make sure the computer, camera, and Hummingbird containers are there. Please let us know if anything is broken or missing so we can fix it up before the next workshop.</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We will be giving you a video of your final presentations on a DVD and a copy of your family photo. Philmon and Charlotte will be in touch to get them to you.</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We will be having one day to practice what you learned with robotics in the Spring, so stay tuned for more information!</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Pacific Science Center is happy to have you visit and is providing passes for your families.</a:t>
            </a:r>
            <a:endParaRPr b="0" i="0" sz="1200" u="none" cap="none" strike="noStrike">
              <a:solidFill>
                <a:schemeClr val="dk1"/>
              </a:solidFill>
              <a:latin typeface="Calibri"/>
              <a:ea typeface="Calibri"/>
              <a:cs typeface="Calibri"/>
              <a:sym typeface="Calibri"/>
            </a:endParaRPr>
          </a:p>
        </p:txBody>
      </p:sp>
      <p:sp>
        <p:nvSpPr>
          <p:cNvPr id="131" name="Google Shape;131;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lstStyle>
            <a:lvl1pPr indent="0" lvl="0" marL="0" marR="0" rtl="0" algn="ctr">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indent="0" lvl="1" marL="45720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indent="0" lvl="2" marL="914400" marR="0" rtl="0" algn="ctr">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indent="0" lvl="3" marL="1371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Clr>
                <a:schemeClr val="dk1"/>
              </a:buClr>
              <a:buSzPts val="4000"/>
              <a:buFont typeface="Calibri"/>
              <a:buNone/>
              <a:defRPr b="1" i="0" sz="4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lstStyle>
            <a:lvl1pPr indent="-228600" lvl="0" marL="457200" marR="0" rtl="0" algn="l">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9pPr>
          </a:lstStyle>
          <a:p/>
        </p:txBody>
      </p:sp>
      <p:sp>
        <p:nvSpPr>
          <p:cNvPr id="30" name="Google Shape;30;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Google Shape;31;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5" name="Google Shape;35;p5"/>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Google Shape;36;p5"/>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1"/>
              </a:buClr>
              <a:buSzPts val="2000"/>
              <a:buFont typeface="Calibri"/>
              <a:buNone/>
              <a:defRPr b="1" i="0" sz="2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indent="0" lvl="0" mar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indent="0" lvl="1" marL="457200"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indent="0" lvl="2" marL="914400"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indent="0" lvl="3" marL="13716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indent="0" lvl="4" marL="18288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900"/>
              <a:buFont typeface="Arial"/>
              <a:buNone/>
              <a:defRPr b="0" i="0" sz="900" u="none" cap="none" strike="noStrike">
                <a:solidFill>
                  <a:schemeClr val="dk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2.png"/><Relationship Id="rId6" Type="http://schemas.openxmlformats.org/officeDocument/2006/relationships/image" Target="../media/image3.png"/><Relationship Id="rId7" Type="http://schemas.openxmlformats.org/officeDocument/2006/relationships/image" Target="../media/image6.png"/><Relationship Id="rId8"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pic>
        <p:nvPicPr>
          <p:cNvPr descr="Screen Shot 2016-06-29 at 11.58.54 AM.png" id="88" name="Google Shape;88;p13"/>
          <p:cNvPicPr preferRelativeResize="0"/>
          <p:nvPr/>
        </p:nvPicPr>
        <p:blipFill rotWithShape="1">
          <a:blip r:embed="rId3">
            <a:alphaModFix/>
          </a:blip>
          <a:srcRect b="0" l="0" r="0" t="0"/>
          <a:stretch/>
        </p:blipFill>
        <p:spPr>
          <a:xfrm>
            <a:off x="0" y="0"/>
            <a:ext cx="2207981" cy="5009636"/>
          </a:xfrm>
          <a:prstGeom prst="rect">
            <a:avLst/>
          </a:prstGeom>
          <a:noFill/>
          <a:ln>
            <a:noFill/>
          </a:ln>
        </p:spPr>
      </p:pic>
      <p:sp>
        <p:nvSpPr>
          <p:cNvPr id="89" name="Google Shape;89;p13"/>
          <p:cNvSpPr txBox="1"/>
          <p:nvPr>
            <p:ph type="ctrTitle"/>
          </p:nvPr>
        </p:nvSpPr>
        <p:spPr>
          <a:xfrm>
            <a:off x="13716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4400"/>
              <a:buFont typeface="Avenir"/>
              <a:buNone/>
            </a:pPr>
            <a:r>
              <a:rPr b="0" i="0" lang="en-US" sz="4400" u="none" cap="none" strike="noStrike">
                <a:solidFill>
                  <a:schemeClr val="dk1"/>
                </a:solidFill>
                <a:latin typeface="Avenir"/>
                <a:ea typeface="Avenir"/>
                <a:cs typeface="Avenir"/>
                <a:sym typeface="Avenir"/>
              </a:rPr>
              <a:t>Welcome to Tech Tales!</a:t>
            </a:r>
            <a:endParaRPr b="0" i="0" sz="4400" u="none" cap="none" strike="noStrike">
              <a:solidFill>
                <a:schemeClr val="dk1"/>
              </a:solidFill>
              <a:latin typeface="Avenir"/>
              <a:ea typeface="Avenir"/>
              <a:cs typeface="Avenir"/>
              <a:sym typeface="Avenir"/>
            </a:endParaRPr>
          </a:p>
        </p:txBody>
      </p:sp>
      <p:sp>
        <p:nvSpPr>
          <p:cNvPr id="90" name="Google Shape;90;p13"/>
          <p:cNvSpPr txBox="1"/>
          <p:nvPr>
            <p:ph idx="1" type="subTitle"/>
          </p:nvPr>
        </p:nvSpPr>
        <p:spPr>
          <a:xfrm>
            <a:off x="2208865"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rPr b="0" i="0" lang="en-US" sz="3200" u="none" cap="none" strike="noStrike">
                <a:solidFill>
                  <a:srgbClr val="888888"/>
                </a:solidFill>
                <a:latin typeface="Avenir"/>
                <a:ea typeface="Avenir"/>
                <a:cs typeface="Avenir"/>
                <a:sym typeface="Avenir"/>
              </a:rPr>
              <a:t>Session 5</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pic>
        <p:nvPicPr>
          <p:cNvPr id="95" name="Google Shape;95;p14"/>
          <p:cNvPicPr preferRelativeResize="0"/>
          <p:nvPr>
            <p:ph idx="1" type="body"/>
          </p:nvPr>
        </p:nvPicPr>
        <p:blipFill rotWithShape="1">
          <a:blip r:embed="rId3">
            <a:alphaModFix/>
          </a:blip>
          <a:srcRect b="0" l="0" r="0" t="0"/>
          <a:stretch/>
        </p:blipFill>
        <p:spPr>
          <a:xfrm>
            <a:off x="-30280" y="2466181"/>
            <a:ext cx="4837230" cy="1324769"/>
          </a:xfrm>
          <a:prstGeom prst="rect">
            <a:avLst/>
          </a:prstGeom>
          <a:noFill/>
          <a:ln>
            <a:noFill/>
          </a:ln>
        </p:spPr>
      </p:pic>
      <p:pic>
        <p:nvPicPr>
          <p:cNvPr id="96" name="Google Shape;96;p14"/>
          <p:cNvPicPr preferRelativeResize="0"/>
          <p:nvPr/>
        </p:nvPicPr>
        <p:blipFill rotWithShape="1">
          <a:blip r:embed="rId4">
            <a:alphaModFix/>
          </a:blip>
          <a:srcRect b="0" l="0" r="0" t="0"/>
          <a:stretch/>
        </p:blipFill>
        <p:spPr>
          <a:xfrm>
            <a:off x="4839855" y="-19050"/>
            <a:ext cx="4278894" cy="700584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DABB9"/>
              </a:buClr>
              <a:buSzPts val="3959"/>
              <a:buFont typeface="Avenir"/>
              <a:buNone/>
            </a:pPr>
            <a:r>
              <a:rPr b="0" i="0" lang="en-US" sz="3959" u="none" cap="none" strike="noStrike">
                <a:solidFill>
                  <a:srgbClr val="0DABB9"/>
                </a:solidFill>
                <a:latin typeface="Avenir"/>
                <a:ea typeface="Avenir"/>
                <a:cs typeface="Avenir"/>
                <a:sym typeface="Avenir"/>
              </a:rPr>
              <a:t>Welcome to Tech Tales Session 5!</a:t>
            </a:r>
            <a:endParaRPr b="0" i="0" sz="3959" u="none" cap="none" strike="noStrike">
              <a:solidFill>
                <a:srgbClr val="0DABB9"/>
              </a:solidFill>
              <a:latin typeface="Avenir"/>
              <a:ea typeface="Avenir"/>
              <a:cs typeface="Avenir"/>
              <a:sym typeface="Avenir"/>
            </a:endParaRPr>
          </a:p>
        </p:txBody>
      </p:sp>
      <p:sp>
        <p:nvSpPr>
          <p:cNvPr id="102" name="Google Shape;102;p15"/>
          <p:cNvSpPr txBox="1"/>
          <p:nvPr>
            <p:ph idx="1" type="body"/>
          </p:nvPr>
        </p:nvSpPr>
        <p:spPr>
          <a:xfrm>
            <a:off x="704850" y="1417638"/>
            <a:ext cx="7981950"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3200"/>
              <a:buFont typeface="Arial"/>
              <a:buNone/>
            </a:pPr>
            <a:r>
              <a:rPr b="0" i="0" lang="en-US" sz="3200" u="none" cap="none" strike="noStrike">
                <a:solidFill>
                  <a:schemeClr val="dk1"/>
                </a:solidFill>
                <a:latin typeface="Avenir"/>
                <a:ea typeface="Avenir"/>
                <a:cs typeface="Avenir"/>
                <a:sym typeface="Avenir"/>
              </a:rPr>
              <a:t>Did you work on your diorama at home? What work did you do?</a:t>
            </a:r>
            <a:endParaRPr/>
          </a:p>
        </p:txBody>
      </p:sp>
      <p:sp>
        <p:nvSpPr>
          <p:cNvPr id="103" name="Google Shape;103;p15"/>
          <p:cNvSpPr/>
          <p:nvPr/>
        </p:nvSpPr>
        <p:spPr>
          <a:xfrm>
            <a:off x="42338" y="42342"/>
            <a:ext cx="9073440" cy="6787436"/>
          </a:xfrm>
          <a:prstGeom prst="roundRect">
            <a:avLst>
              <a:gd fmla="val 8059" name="adj"/>
            </a:avLst>
          </a:prstGeom>
          <a:noFill/>
          <a:ln cap="flat" cmpd="sng" w="38100">
            <a:solidFill>
              <a:srgbClr val="DE11C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pic>
        <p:nvPicPr>
          <p:cNvPr id="104" name="Google Shape;104;p15"/>
          <p:cNvPicPr preferRelativeResize="0"/>
          <p:nvPr/>
        </p:nvPicPr>
        <p:blipFill rotWithShape="1">
          <a:blip r:embed="rId3">
            <a:alphaModFix/>
          </a:blip>
          <a:srcRect b="0" l="0" r="0" t="0"/>
          <a:stretch/>
        </p:blipFill>
        <p:spPr>
          <a:xfrm>
            <a:off x="1650785" y="2883679"/>
            <a:ext cx="1380026" cy="1379462"/>
          </a:xfrm>
          <a:prstGeom prst="rect">
            <a:avLst/>
          </a:prstGeom>
          <a:noFill/>
          <a:ln>
            <a:noFill/>
          </a:ln>
        </p:spPr>
      </p:pic>
      <p:pic>
        <p:nvPicPr>
          <p:cNvPr id="105" name="Google Shape;105;p15"/>
          <p:cNvPicPr preferRelativeResize="0"/>
          <p:nvPr/>
        </p:nvPicPr>
        <p:blipFill rotWithShape="1">
          <a:blip r:embed="rId4">
            <a:alphaModFix/>
          </a:blip>
          <a:srcRect b="0" l="0" r="0" t="0"/>
          <a:stretch/>
        </p:blipFill>
        <p:spPr>
          <a:xfrm>
            <a:off x="5806671" y="4705909"/>
            <a:ext cx="1379462" cy="1380739"/>
          </a:xfrm>
          <a:prstGeom prst="rect">
            <a:avLst/>
          </a:prstGeom>
          <a:noFill/>
          <a:ln>
            <a:noFill/>
          </a:ln>
        </p:spPr>
      </p:pic>
      <p:pic>
        <p:nvPicPr>
          <p:cNvPr id="106" name="Google Shape;106;p15"/>
          <p:cNvPicPr preferRelativeResize="0"/>
          <p:nvPr/>
        </p:nvPicPr>
        <p:blipFill rotWithShape="1">
          <a:blip r:embed="rId5">
            <a:alphaModFix/>
          </a:blip>
          <a:srcRect b="0" l="0" r="0" t="0"/>
          <a:stretch/>
        </p:blipFill>
        <p:spPr>
          <a:xfrm>
            <a:off x="5776052" y="2883676"/>
            <a:ext cx="1402747" cy="1380027"/>
          </a:xfrm>
          <a:prstGeom prst="rect">
            <a:avLst/>
          </a:prstGeom>
          <a:noFill/>
          <a:ln>
            <a:noFill/>
          </a:ln>
        </p:spPr>
      </p:pic>
      <p:pic>
        <p:nvPicPr>
          <p:cNvPr id="107" name="Google Shape;107;p15"/>
          <p:cNvPicPr preferRelativeResize="0"/>
          <p:nvPr/>
        </p:nvPicPr>
        <p:blipFill rotWithShape="1">
          <a:blip r:embed="rId6">
            <a:alphaModFix/>
          </a:blip>
          <a:srcRect b="0" l="0" r="0" t="0"/>
          <a:stretch/>
        </p:blipFill>
        <p:spPr>
          <a:xfrm>
            <a:off x="3674850" y="2883676"/>
            <a:ext cx="1461727" cy="1380027"/>
          </a:xfrm>
          <a:prstGeom prst="rect">
            <a:avLst/>
          </a:prstGeom>
          <a:noFill/>
          <a:ln>
            <a:noFill/>
          </a:ln>
        </p:spPr>
      </p:pic>
      <p:pic>
        <p:nvPicPr>
          <p:cNvPr id="108" name="Google Shape;108;p15"/>
          <p:cNvPicPr preferRelativeResize="0"/>
          <p:nvPr/>
        </p:nvPicPr>
        <p:blipFill rotWithShape="1">
          <a:blip r:embed="rId7">
            <a:alphaModFix/>
          </a:blip>
          <a:srcRect b="0" l="0" r="0" t="0"/>
          <a:stretch/>
        </p:blipFill>
        <p:spPr>
          <a:xfrm>
            <a:off x="3674850" y="4733306"/>
            <a:ext cx="1461389" cy="1379624"/>
          </a:xfrm>
          <a:prstGeom prst="rect">
            <a:avLst/>
          </a:prstGeom>
          <a:noFill/>
          <a:ln>
            <a:noFill/>
          </a:ln>
        </p:spPr>
      </p:pic>
      <p:pic>
        <p:nvPicPr>
          <p:cNvPr descr="badge-robot-research.png" id="109" name="Google Shape;109;p15"/>
          <p:cNvPicPr preferRelativeResize="0"/>
          <p:nvPr/>
        </p:nvPicPr>
        <p:blipFill rotWithShape="1">
          <a:blip r:embed="rId8">
            <a:alphaModFix/>
          </a:blip>
          <a:srcRect b="0" l="0" r="0" t="0"/>
          <a:stretch/>
        </p:blipFill>
        <p:spPr>
          <a:xfrm>
            <a:off x="1650783" y="4733306"/>
            <a:ext cx="1345362" cy="134536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pic>
        <p:nvPicPr>
          <p:cNvPr id="114" name="Google Shape;114;p16"/>
          <p:cNvPicPr preferRelativeResize="0"/>
          <p:nvPr>
            <p:ph idx="1" type="body"/>
          </p:nvPr>
        </p:nvPicPr>
        <p:blipFill rotWithShape="1">
          <a:blip r:embed="rId3">
            <a:alphaModFix/>
          </a:blip>
          <a:srcRect b="0" l="0" r="0" t="0"/>
          <a:stretch/>
        </p:blipFill>
        <p:spPr>
          <a:xfrm>
            <a:off x="-498231" y="-375136"/>
            <a:ext cx="9921859" cy="766689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pic>
        <p:nvPicPr>
          <p:cNvPr id="119" name="Google Shape;119;p17"/>
          <p:cNvPicPr preferRelativeResize="0"/>
          <p:nvPr>
            <p:ph idx="1" type="body"/>
          </p:nvPr>
        </p:nvPicPr>
        <p:blipFill rotWithShape="1">
          <a:blip r:embed="rId3">
            <a:alphaModFix/>
          </a:blip>
          <a:srcRect b="0" l="0" r="1901" t="17089"/>
          <a:stretch/>
        </p:blipFill>
        <p:spPr>
          <a:xfrm>
            <a:off x="1085850" y="261840"/>
            <a:ext cx="6838950" cy="748153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18"/>
          <p:cNvSpPr/>
          <p:nvPr>
            <p:ph type="ctrTitle"/>
          </p:nvPr>
        </p:nvSpPr>
        <p:spPr>
          <a:xfrm>
            <a:off x="685800" y="2130425"/>
            <a:ext cx="7772400" cy="1470025"/>
          </a:xfrm>
          <a:prstGeom prst="roundRect">
            <a:avLst>
              <a:gd fmla="val 8059" name="adj"/>
            </a:avLst>
          </a:prstGeom>
          <a:noFill/>
          <a:ln cap="flat" cmpd="sng" w="19050">
            <a:solidFill>
              <a:srgbClr val="DE11C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4400"/>
              <a:buFont typeface="Calibri"/>
              <a:buNone/>
            </a:pPr>
            <a:r>
              <a:t/>
            </a:r>
            <a:endParaRPr b="0" i="0" sz="4400" u="none" cap="none" strike="noStrike">
              <a:solidFill>
                <a:srgbClr val="262626"/>
              </a:solidFill>
              <a:latin typeface="Avenir"/>
              <a:ea typeface="Avenir"/>
              <a:cs typeface="Avenir"/>
              <a:sym typeface="Avenir"/>
            </a:endParaRPr>
          </a:p>
          <a:p>
            <a:pPr indent="0" lvl="0" marL="0" marR="0" rtl="0" algn="ctr">
              <a:spcBef>
                <a:spcPts val="0"/>
              </a:spcBef>
              <a:spcAft>
                <a:spcPts val="0"/>
              </a:spcAft>
              <a:buClr>
                <a:schemeClr val="dk1"/>
              </a:buClr>
              <a:buSzPts val="4400"/>
              <a:buFont typeface="Calibri"/>
              <a:buNone/>
            </a:pPr>
            <a:r>
              <a:t/>
            </a:r>
            <a:endParaRPr b="0" i="0" sz="4400" u="none" cap="none" strike="noStrike">
              <a:solidFill>
                <a:srgbClr val="262626"/>
              </a:solidFill>
              <a:latin typeface="Avenir"/>
              <a:ea typeface="Avenir"/>
              <a:cs typeface="Avenir"/>
              <a:sym typeface="Avenir"/>
            </a:endParaRPr>
          </a:p>
          <a:p>
            <a:pPr indent="0" lvl="0" marL="0" marR="0" rtl="0" algn="ctr">
              <a:spcBef>
                <a:spcPts val="0"/>
              </a:spcBef>
              <a:spcAft>
                <a:spcPts val="0"/>
              </a:spcAft>
              <a:buClr>
                <a:schemeClr val="dk1"/>
              </a:buClr>
              <a:buSzPts val="1200"/>
              <a:buFont typeface="Calibri"/>
              <a:buNone/>
            </a:pPr>
            <a:r>
              <a:t/>
            </a:r>
            <a:endParaRPr b="0" i="0" sz="1200" u="none" cap="none" strike="noStrike">
              <a:solidFill>
                <a:srgbClr val="595959"/>
              </a:solidFill>
              <a:latin typeface="Avenir"/>
              <a:ea typeface="Avenir"/>
              <a:cs typeface="Avenir"/>
              <a:sym typeface="Avenir"/>
            </a:endParaRPr>
          </a:p>
        </p:txBody>
      </p:sp>
      <p:sp>
        <p:nvSpPr>
          <p:cNvPr id="125" name="Google Shape;125;p18"/>
          <p:cNvSpPr txBox="1"/>
          <p:nvPr/>
        </p:nvSpPr>
        <p:spPr>
          <a:xfrm>
            <a:off x="685800" y="2439745"/>
            <a:ext cx="7772399"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600" u="none" cap="none" strike="noStrike">
                <a:solidFill>
                  <a:schemeClr val="dk1"/>
                </a:solidFill>
                <a:latin typeface="Avenir"/>
                <a:ea typeface="Avenir"/>
                <a:cs typeface="Avenir"/>
                <a:sym typeface="Avenir"/>
              </a:rPr>
              <a:t>Congratulations!</a:t>
            </a:r>
            <a:endParaRPr b="0" i="0" sz="3600" u="none" cap="none" strike="noStrike">
              <a:solidFill>
                <a:schemeClr val="dk1"/>
              </a:solidFill>
              <a:latin typeface="Avenir"/>
              <a:ea typeface="Avenir"/>
              <a:cs typeface="Avenir"/>
              <a:sym typeface="Avenir"/>
            </a:endParaRPr>
          </a:p>
        </p:txBody>
      </p:sp>
      <p:pic>
        <p:nvPicPr>
          <p:cNvPr descr="Screen Shot 2016-06-29 at 11.58.54 AM.png" id="126" name="Google Shape;126;p18"/>
          <p:cNvPicPr preferRelativeResize="0"/>
          <p:nvPr/>
        </p:nvPicPr>
        <p:blipFill rotWithShape="1">
          <a:blip r:embed="rId3">
            <a:alphaModFix/>
          </a:blip>
          <a:srcRect b="0" l="0" r="0" t="0"/>
          <a:stretch/>
        </p:blipFill>
        <p:spPr>
          <a:xfrm>
            <a:off x="1" y="3717472"/>
            <a:ext cx="1371051" cy="3110745"/>
          </a:xfrm>
          <a:prstGeom prst="rect">
            <a:avLst/>
          </a:prstGeom>
          <a:noFill/>
          <a:ln>
            <a:noFill/>
          </a:ln>
        </p:spPr>
      </p:pic>
      <p:sp>
        <p:nvSpPr>
          <p:cNvPr id="127" name="Google Shape;127;p1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888888"/>
              </a:buClr>
              <a:buSzPts val="3200"/>
              <a:buFont typeface="Arial"/>
              <a:buNone/>
            </a:pPr>
            <a:r>
              <a:rPr b="0" i="0" lang="en-US" sz="3200" u="none" cap="none" strike="noStrike">
                <a:solidFill>
                  <a:srgbClr val="888888"/>
                </a:solidFill>
                <a:latin typeface="Calibri"/>
                <a:ea typeface="Calibri"/>
                <a:cs typeface="Calibri"/>
                <a:sym typeface="Calibri"/>
              </a:rPr>
              <a:t>Great work!</a:t>
            </a:r>
            <a:endParaRPr b="0" i="0" sz="3200" u="none" cap="none" strike="noStrike">
              <a:solidFill>
                <a:srgbClr val="888888"/>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19"/>
          <p:cNvSpPr txBox="1"/>
          <p:nvPr>
            <p:ph idx="1" type="body"/>
          </p:nvPr>
        </p:nvSpPr>
        <p:spPr>
          <a:xfrm>
            <a:off x="781050" y="2114550"/>
            <a:ext cx="7810500" cy="3924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7F7F7F"/>
              </a:buClr>
              <a:buSzPts val="3200"/>
              <a:buFont typeface="Arial"/>
              <a:buNone/>
            </a:pPr>
            <a:r>
              <a:rPr b="0" i="0" lang="en-US" sz="3200" u="none" cap="none" strike="noStrike">
                <a:solidFill>
                  <a:srgbClr val="7F7F7F"/>
                </a:solidFill>
                <a:latin typeface="Calibri"/>
                <a:ea typeface="Calibri"/>
                <a:cs typeface="Calibri"/>
                <a:sym typeface="Calibri"/>
              </a:rPr>
              <a:t>Check in your backpacks</a:t>
            </a:r>
            <a:endParaRPr/>
          </a:p>
          <a:p>
            <a:pPr indent="0" lvl="0" marL="0" marR="0" rtl="0" algn="ctr">
              <a:lnSpc>
                <a:spcPct val="100000"/>
              </a:lnSpc>
              <a:spcBef>
                <a:spcPts val="0"/>
              </a:spcBef>
              <a:spcAft>
                <a:spcPts val="0"/>
              </a:spcAft>
              <a:buClr>
                <a:schemeClr val="dk1"/>
              </a:buClr>
              <a:buSzPts val="3200"/>
              <a:buFont typeface="Arial"/>
              <a:buNone/>
            </a:pPr>
            <a:r>
              <a:t/>
            </a:r>
            <a:endParaRPr b="0" i="0" sz="3200" u="none" cap="none" strike="noStrike">
              <a:solidFill>
                <a:srgbClr val="7F7F7F"/>
              </a:solidFill>
              <a:latin typeface="Calibri"/>
              <a:ea typeface="Calibri"/>
              <a:cs typeface="Calibri"/>
              <a:sym typeface="Calibri"/>
            </a:endParaRPr>
          </a:p>
          <a:p>
            <a:pPr indent="0" lvl="0" marL="0" marR="0" rtl="0" algn="ctr">
              <a:lnSpc>
                <a:spcPct val="100000"/>
              </a:lnSpc>
              <a:spcBef>
                <a:spcPts val="0"/>
              </a:spcBef>
              <a:spcAft>
                <a:spcPts val="0"/>
              </a:spcAft>
              <a:buClr>
                <a:srgbClr val="7F7F7F"/>
              </a:buClr>
              <a:buSzPts val="3200"/>
              <a:buFont typeface="Arial"/>
              <a:buNone/>
            </a:pPr>
            <a:r>
              <a:rPr b="0" i="0" lang="en-US" sz="3200" u="none" cap="none" strike="noStrike">
                <a:solidFill>
                  <a:srgbClr val="7F7F7F"/>
                </a:solidFill>
                <a:latin typeface="Calibri"/>
                <a:ea typeface="Calibri"/>
                <a:cs typeface="Calibri"/>
                <a:sym typeface="Calibri"/>
              </a:rPr>
              <a:t>Video of presentations and family photos</a:t>
            </a:r>
            <a:endParaRPr b="0" i="0" sz="3200" u="none" cap="none" strike="noStrike">
              <a:solidFill>
                <a:srgbClr val="7F7F7F"/>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3200"/>
              <a:buFont typeface="Arial"/>
              <a:buNone/>
            </a:pPr>
            <a:r>
              <a:t/>
            </a:r>
            <a:endParaRPr b="0" i="0" sz="3200" u="none" cap="none" strike="noStrike">
              <a:solidFill>
                <a:srgbClr val="7F7F7F"/>
              </a:solidFill>
              <a:latin typeface="Calibri"/>
              <a:ea typeface="Calibri"/>
              <a:cs typeface="Calibri"/>
              <a:sym typeface="Calibri"/>
            </a:endParaRPr>
          </a:p>
          <a:p>
            <a:pPr indent="0" lvl="0" marL="0" marR="0" rtl="0" algn="ctr">
              <a:lnSpc>
                <a:spcPct val="100000"/>
              </a:lnSpc>
              <a:spcBef>
                <a:spcPts val="0"/>
              </a:spcBef>
              <a:spcAft>
                <a:spcPts val="0"/>
              </a:spcAft>
              <a:buClr>
                <a:srgbClr val="7F7F7F"/>
              </a:buClr>
              <a:buSzPts val="3200"/>
              <a:buFont typeface="Arial"/>
              <a:buNone/>
            </a:pPr>
            <a:r>
              <a:rPr b="0" i="0" lang="en-US" sz="3200" u="none" cap="none" strike="noStrike">
                <a:solidFill>
                  <a:srgbClr val="7F7F7F"/>
                </a:solidFill>
                <a:latin typeface="Calibri"/>
                <a:ea typeface="Calibri"/>
                <a:cs typeface="Calibri"/>
                <a:sym typeface="Calibri"/>
              </a:rPr>
              <a:t>Booster days</a:t>
            </a:r>
            <a:endParaRPr/>
          </a:p>
          <a:p>
            <a:pPr indent="0" lvl="0" marL="0" marR="0" rtl="0" algn="ctr">
              <a:lnSpc>
                <a:spcPct val="100000"/>
              </a:lnSpc>
              <a:spcBef>
                <a:spcPts val="0"/>
              </a:spcBef>
              <a:spcAft>
                <a:spcPts val="0"/>
              </a:spcAft>
              <a:buClr>
                <a:schemeClr val="dk1"/>
              </a:buClr>
              <a:buSzPts val="3200"/>
              <a:buFont typeface="Arial"/>
              <a:buNone/>
            </a:pPr>
            <a:r>
              <a:t/>
            </a:r>
            <a:endParaRPr b="0" i="0" sz="3200" u="none" cap="none" strike="noStrike">
              <a:solidFill>
                <a:srgbClr val="7F7F7F"/>
              </a:solidFill>
              <a:latin typeface="Calibri"/>
              <a:ea typeface="Calibri"/>
              <a:cs typeface="Calibri"/>
              <a:sym typeface="Calibri"/>
            </a:endParaRPr>
          </a:p>
          <a:p>
            <a:pPr indent="0" lvl="0" marL="0" marR="0" rtl="0" algn="ctr">
              <a:lnSpc>
                <a:spcPct val="100000"/>
              </a:lnSpc>
              <a:spcBef>
                <a:spcPts val="0"/>
              </a:spcBef>
              <a:spcAft>
                <a:spcPts val="0"/>
              </a:spcAft>
              <a:buClr>
                <a:srgbClr val="7F7F7F"/>
              </a:buClr>
              <a:buSzPts val="3200"/>
              <a:buFont typeface="Arial"/>
              <a:buNone/>
            </a:pPr>
            <a:r>
              <a:rPr b="0" i="0" lang="en-US" sz="3200" u="none" cap="none" strike="noStrike">
                <a:solidFill>
                  <a:srgbClr val="7F7F7F"/>
                </a:solidFill>
                <a:latin typeface="Calibri"/>
                <a:ea typeface="Calibri"/>
                <a:cs typeface="Calibri"/>
                <a:sym typeface="Calibri"/>
              </a:rPr>
              <a:t>Pacific Science Center passes</a:t>
            </a:r>
            <a:endParaRPr/>
          </a:p>
          <a:p>
            <a:pPr indent="0" lvl="0" marL="0" marR="0" rtl="0" algn="l">
              <a:lnSpc>
                <a:spcPct val="100000"/>
              </a:lnSpc>
              <a:spcBef>
                <a:spcPts val="0"/>
              </a:spcBef>
              <a:spcAft>
                <a:spcPts val="0"/>
              </a:spcAft>
              <a:buClr>
                <a:schemeClr val="dk1"/>
              </a:buClr>
              <a:buSzPts val="3200"/>
              <a:buFont typeface="Arial"/>
              <a:buNone/>
            </a:pPr>
            <a:r>
              <a:t/>
            </a:r>
            <a:endParaRPr b="0" i="0" sz="3200" u="none" cap="none" strike="noStrike">
              <a:solidFill>
                <a:srgbClr val="7F7F7F"/>
              </a:solidFill>
              <a:latin typeface="Calibri"/>
              <a:ea typeface="Calibri"/>
              <a:cs typeface="Calibri"/>
              <a:sym typeface="Calibri"/>
            </a:endParaRPr>
          </a:p>
        </p:txBody>
      </p:sp>
      <p:sp>
        <p:nvSpPr>
          <p:cNvPr id="134" name="Google Shape;134;p19"/>
          <p:cNvSpPr/>
          <p:nvPr/>
        </p:nvSpPr>
        <p:spPr>
          <a:xfrm>
            <a:off x="819150" y="484861"/>
            <a:ext cx="7772400" cy="1058176"/>
          </a:xfrm>
          <a:prstGeom prst="roundRect">
            <a:avLst>
              <a:gd fmla="val 8059" name="adj"/>
            </a:avLst>
          </a:prstGeom>
          <a:noFill/>
          <a:ln cap="flat" cmpd="sng" w="19050">
            <a:solidFill>
              <a:srgbClr val="DE11C9"/>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SzPts val="4400"/>
              <a:buFont typeface="Calibri"/>
              <a:buNone/>
            </a:pPr>
            <a:r>
              <a:t/>
            </a:r>
            <a:endParaRPr b="0" i="0" sz="4400" u="none" cap="none" strike="noStrike">
              <a:solidFill>
                <a:srgbClr val="262626"/>
              </a:solidFill>
              <a:latin typeface="Avenir"/>
              <a:ea typeface="Avenir"/>
              <a:cs typeface="Avenir"/>
              <a:sym typeface="Avenir"/>
            </a:endParaRPr>
          </a:p>
          <a:p>
            <a:pPr indent="0" lvl="0" marL="0" marR="0" rtl="0" algn="ctr">
              <a:spcBef>
                <a:spcPts val="0"/>
              </a:spcBef>
              <a:spcAft>
                <a:spcPts val="0"/>
              </a:spcAft>
              <a:buClr>
                <a:schemeClr val="lt1"/>
              </a:buClr>
              <a:buSzPts val="4400"/>
              <a:buFont typeface="Calibri"/>
              <a:buNone/>
            </a:pPr>
            <a:r>
              <a:t/>
            </a:r>
            <a:endParaRPr b="0" i="0" sz="4400" u="none" cap="none" strike="noStrike">
              <a:solidFill>
                <a:srgbClr val="262626"/>
              </a:solidFill>
              <a:latin typeface="Avenir"/>
              <a:ea typeface="Avenir"/>
              <a:cs typeface="Avenir"/>
              <a:sym typeface="Avenir"/>
            </a:endParaRPr>
          </a:p>
          <a:p>
            <a:pPr indent="0" lvl="0" marL="0" marR="0" rtl="0" algn="ctr">
              <a:spcBef>
                <a:spcPts val="0"/>
              </a:spcBef>
              <a:spcAft>
                <a:spcPts val="0"/>
              </a:spcAft>
              <a:buClr>
                <a:schemeClr val="lt1"/>
              </a:buClr>
              <a:buSzPts val="1200"/>
              <a:buFont typeface="Calibri"/>
              <a:buNone/>
            </a:pPr>
            <a:r>
              <a:t/>
            </a:r>
            <a:endParaRPr b="0" i="0" sz="1200" u="none" cap="none" strike="noStrike">
              <a:solidFill>
                <a:srgbClr val="595959"/>
              </a:solidFill>
              <a:latin typeface="Avenir"/>
              <a:ea typeface="Avenir"/>
              <a:cs typeface="Avenir"/>
              <a:sym typeface="Avenir"/>
            </a:endParaRPr>
          </a:p>
        </p:txBody>
      </p:sp>
      <p:sp>
        <p:nvSpPr>
          <p:cNvPr id="135" name="Google Shape;135;p19"/>
          <p:cNvSpPr txBox="1"/>
          <p:nvPr/>
        </p:nvSpPr>
        <p:spPr>
          <a:xfrm>
            <a:off x="781050" y="725256"/>
            <a:ext cx="7772399"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600" u="none" cap="none" strike="noStrike">
                <a:solidFill>
                  <a:schemeClr val="dk1"/>
                </a:solidFill>
                <a:latin typeface="Avenir"/>
                <a:ea typeface="Avenir"/>
                <a:cs typeface="Avenir"/>
                <a:sym typeface="Avenir"/>
              </a:rPr>
              <a:t>What’s Next?</a:t>
            </a:r>
            <a:endParaRPr b="0" i="0" sz="3600" u="none" cap="none" strike="noStrike">
              <a:solidFill>
                <a:schemeClr val="dk1"/>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name="TechTales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