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notesMasterIdLst>
    <p:notesMasterId r:id="rId25"/>
  </p:notesMasterIdLst>
  <p:sldIdLst>
    <p:sldId id="256" r:id="rId2"/>
    <p:sldId id="320" r:id="rId3"/>
    <p:sldId id="276" r:id="rId4"/>
    <p:sldId id="277" r:id="rId5"/>
    <p:sldId id="305" r:id="rId6"/>
    <p:sldId id="306" r:id="rId7"/>
    <p:sldId id="302" r:id="rId8"/>
    <p:sldId id="308" r:id="rId9"/>
    <p:sldId id="309" r:id="rId10"/>
    <p:sldId id="310" r:id="rId11"/>
    <p:sldId id="311" r:id="rId12"/>
    <p:sldId id="312" r:id="rId13"/>
    <p:sldId id="313" r:id="rId14"/>
    <p:sldId id="314" r:id="rId15"/>
    <p:sldId id="315" r:id="rId16"/>
    <p:sldId id="316" r:id="rId17"/>
    <p:sldId id="317" r:id="rId18"/>
    <p:sldId id="318" r:id="rId19"/>
    <p:sldId id="319" r:id="rId20"/>
    <p:sldId id="307" r:id="rId21"/>
    <p:sldId id="264" r:id="rId22"/>
    <p:sldId id="300" r:id="rId23"/>
    <p:sldId id="301"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ABB9"/>
    <a:srgbClr val="0DABFF"/>
    <a:srgbClr val="DE11C9"/>
    <a:srgbClr val="DE11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40"/>
    <p:restoredTop sz="95186" autoAdjust="0"/>
  </p:normalViewPr>
  <p:slideViewPr>
    <p:cSldViewPr snapToGrid="0" snapToObjects="1">
      <p:cViewPr varScale="1">
        <p:scale>
          <a:sx n="92" d="100"/>
          <a:sy n="92" d="100"/>
        </p:scale>
        <p:origin x="992"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venir Roman"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venir Roman" charset="0"/>
              </a:defRPr>
            </a:lvl1pPr>
          </a:lstStyle>
          <a:p>
            <a:fld id="{5E13B81D-2DCF-7C49-9645-396F0B4169B4}" type="datetimeFigureOut">
              <a:rPr lang="en-US" smtClean="0"/>
              <a:pPr/>
              <a:t>8/23/18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venir Roman"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venir Roman" charset="0"/>
              </a:defRPr>
            </a:lvl1pPr>
          </a:lstStyle>
          <a:p>
            <a:fld id="{EC176E6B-AB90-1741-ADDA-379E62AEC16F}" type="slidenum">
              <a:rPr lang="en-US" smtClean="0"/>
              <a:pPr/>
              <a:t>‹#›</a:t>
            </a:fld>
            <a:endParaRPr lang="en-US" dirty="0"/>
          </a:p>
        </p:txBody>
      </p:sp>
    </p:spTree>
    <p:extLst>
      <p:ext uri="{BB962C8B-B14F-4D97-AF65-F5344CB8AC3E}">
        <p14:creationId xmlns:p14="http://schemas.microsoft.com/office/powerpoint/2010/main" val="452097075"/>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Avenir Roman" charset="0"/>
        <a:ea typeface="+mn-ea"/>
        <a:cs typeface="+mn-cs"/>
      </a:defRPr>
    </a:lvl1pPr>
    <a:lvl2pPr marL="457200" algn="l" defTabSz="457200" rtl="0" eaLnBrk="1" latinLnBrk="0" hangingPunct="1">
      <a:defRPr sz="1200" b="0" i="0" kern="1200">
        <a:solidFill>
          <a:schemeClr val="tx1"/>
        </a:solidFill>
        <a:latin typeface="Avenir Roman" charset="0"/>
        <a:ea typeface="+mn-ea"/>
        <a:cs typeface="+mn-cs"/>
      </a:defRPr>
    </a:lvl2pPr>
    <a:lvl3pPr marL="914400" algn="l" defTabSz="457200" rtl="0" eaLnBrk="1" latinLnBrk="0" hangingPunct="1">
      <a:defRPr sz="1200" b="0" i="0" kern="1200">
        <a:solidFill>
          <a:schemeClr val="tx1"/>
        </a:solidFill>
        <a:latin typeface="Avenir Roman" charset="0"/>
        <a:ea typeface="+mn-ea"/>
        <a:cs typeface="+mn-cs"/>
      </a:defRPr>
    </a:lvl3pPr>
    <a:lvl4pPr marL="1371600" algn="l" defTabSz="457200" rtl="0" eaLnBrk="1" latinLnBrk="0" hangingPunct="1">
      <a:defRPr sz="1200" b="0" i="0" kern="1200">
        <a:solidFill>
          <a:schemeClr val="tx1"/>
        </a:solidFill>
        <a:latin typeface="Avenir Roman" charset="0"/>
        <a:ea typeface="+mn-ea"/>
        <a:cs typeface="+mn-cs"/>
      </a:defRPr>
    </a:lvl4pPr>
    <a:lvl5pPr marL="1828800" algn="l" defTabSz="457200" rtl="0" eaLnBrk="1" latinLnBrk="0" hangingPunct="1">
      <a:defRPr sz="1200" b="0" i="0" kern="1200">
        <a:solidFill>
          <a:schemeClr val="tx1"/>
        </a:solidFill>
        <a:latin typeface="Avenir Roman"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Hummingbird sensors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are </a:t>
            </a:r>
            <a:r>
              <a:rPr lang="en-US" sz="1200" b="1" kern="1200" dirty="0">
                <a:solidFill>
                  <a:schemeClr val="tx1"/>
                </a:solidFill>
                <a:effectLst/>
                <a:latin typeface="+mn-lt"/>
                <a:ea typeface="+mn-ea"/>
                <a:cs typeface="+mn-cs"/>
              </a:rPr>
              <a:t>input</a:t>
            </a:r>
            <a:r>
              <a:rPr lang="en-US" sz="1200" kern="1200" dirty="0">
                <a:solidFill>
                  <a:schemeClr val="tx1"/>
                </a:solidFill>
                <a:effectLst/>
                <a:latin typeface="+mn-lt"/>
                <a:ea typeface="+mn-ea"/>
                <a:cs typeface="+mn-cs"/>
              </a:rPr>
              <a:t> devices. They send information to the Scratch program. </a:t>
            </a:r>
            <a:endParaRPr lang="en-US" dirty="0"/>
          </a:p>
        </p:txBody>
      </p:sp>
      <p:sp>
        <p:nvSpPr>
          <p:cNvPr id="4" name="Slide Number Placeholder 3"/>
          <p:cNvSpPr>
            <a:spLocks noGrp="1"/>
          </p:cNvSpPr>
          <p:nvPr>
            <p:ph type="sldNum" sz="quarter" idx="10"/>
          </p:nvPr>
        </p:nvSpPr>
        <p:spPr/>
        <p:txBody>
          <a:bodyPr/>
          <a:lstStyle/>
          <a:p>
            <a:fld id="{EB7538C0-6C8F-154A-A053-70CC7CB5E660}" type="slidenum">
              <a:rPr lang="en-US" smtClean="0"/>
              <a:t>8</a:t>
            </a:fld>
            <a:endParaRPr lang="en-US"/>
          </a:p>
        </p:txBody>
      </p:sp>
    </p:spTree>
    <p:extLst>
      <p:ext uri="{BB962C8B-B14F-4D97-AF65-F5344CB8AC3E}">
        <p14:creationId xmlns:p14="http://schemas.microsoft.com/office/powerpoint/2010/main" val="162764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 forever block around your actions</a:t>
            </a:r>
            <a:r>
              <a:rPr lang="en-US" baseline="0" dirty="0"/>
              <a:t> </a:t>
            </a:r>
            <a:r>
              <a:rPr lang="en-US" dirty="0"/>
              <a:t>to make it repeat forever</a:t>
            </a:r>
            <a:r>
              <a:rPr lang="en-US" baseline="0" dirty="0"/>
              <a:t> in a loop. </a:t>
            </a:r>
          </a:p>
          <a:p>
            <a:endParaRPr lang="en-US" baseline="0" dirty="0"/>
          </a:p>
          <a:p>
            <a:r>
              <a:rPr lang="en-US" sz="1200" kern="1200" dirty="0">
                <a:solidFill>
                  <a:schemeClr val="tx1"/>
                </a:solidFill>
                <a:effectLst/>
                <a:latin typeface="+mn-lt"/>
                <a:ea typeface="+mn-ea"/>
                <a:cs typeface="+mn-cs"/>
              </a:rPr>
              <a:t>We use the </a:t>
            </a:r>
            <a:r>
              <a:rPr lang="en-US" sz="1200" b="1" kern="1200" dirty="0">
                <a:solidFill>
                  <a:schemeClr val="tx1"/>
                </a:solidFill>
                <a:effectLst/>
                <a:latin typeface="+mn-lt"/>
                <a:ea typeface="+mn-ea"/>
                <a:cs typeface="+mn-cs"/>
              </a:rPr>
              <a:t>Forever</a:t>
            </a:r>
            <a:r>
              <a:rPr lang="en-US" sz="1200" kern="1200" dirty="0">
                <a:solidFill>
                  <a:schemeClr val="tx1"/>
                </a:solidFill>
                <a:effectLst/>
                <a:latin typeface="+mn-lt"/>
                <a:ea typeface="+mn-ea"/>
                <a:cs typeface="+mn-cs"/>
              </a:rPr>
              <a:t> block to keep the program running in a loop, continuing to sense distance. </a:t>
            </a:r>
          </a:p>
          <a:p>
            <a:r>
              <a:rPr lang="en-US" sz="1200" kern="1200" dirty="0">
                <a:solidFill>
                  <a:schemeClr val="tx1"/>
                </a:solidFill>
                <a:effectLst/>
                <a:latin typeface="+mn-lt"/>
                <a:ea typeface="+mn-ea"/>
                <a:cs typeface="+mn-cs"/>
              </a:rPr>
              <a:t>If we did not use the forever block, the sensor would test the distance once, then the program would stop, just like when you clicked on the sensor block alone.</a:t>
            </a:r>
            <a:endParaRPr lang="en-US" dirty="0">
              <a:effectLst/>
            </a:endParaRPr>
          </a:p>
        </p:txBody>
      </p:sp>
      <p:sp>
        <p:nvSpPr>
          <p:cNvPr id="4" name="Slide Number Placeholder 3"/>
          <p:cNvSpPr>
            <a:spLocks noGrp="1"/>
          </p:cNvSpPr>
          <p:nvPr>
            <p:ph type="sldNum" sz="quarter" idx="10"/>
          </p:nvPr>
        </p:nvSpPr>
        <p:spPr/>
        <p:txBody>
          <a:bodyPr/>
          <a:lstStyle/>
          <a:p>
            <a:fld id="{EB7538C0-6C8F-154A-A053-70CC7CB5E660}" type="slidenum">
              <a:rPr lang="en-US" smtClean="0"/>
              <a:t>17</a:t>
            </a:fld>
            <a:endParaRPr lang="en-US"/>
          </a:p>
        </p:txBody>
      </p:sp>
    </p:spTree>
    <p:extLst>
      <p:ext uri="{BB962C8B-B14F-4D97-AF65-F5344CB8AC3E}">
        <p14:creationId xmlns:p14="http://schemas.microsoft.com/office/powerpoint/2010/main" val="333904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Save your program with a name that describes what it does, like distancesensor.sb2</a:t>
            </a:r>
          </a:p>
          <a:p>
            <a:r>
              <a:rPr lang="en-US" dirty="0"/>
              <a:t>Save</a:t>
            </a:r>
            <a:r>
              <a:rPr lang="en-US" baseline="0" dirty="0"/>
              <a:t> it to a place that is easy to find on your desktop or under Scratch Projects.</a:t>
            </a:r>
            <a:endParaRPr lang="en-US" dirty="0"/>
          </a:p>
        </p:txBody>
      </p:sp>
      <p:sp>
        <p:nvSpPr>
          <p:cNvPr id="4" name="Slide Number Placeholder 3"/>
          <p:cNvSpPr>
            <a:spLocks noGrp="1"/>
          </p:cNvSpPr>
          <p:nvPr>
            <p:ph type="sldNum" sz="quarter" idx="10"/>
          </p:nvPr>
        </p:nvSpPr>
        <p:spPr/>
        <p:txBody>
          <a:bodyPr/>
          <a:lstStyle/>
          <a:p>
            <a:fld id="{EB7538C0-6C8F-154A-A053-70CC7CB5E660}" type="slidenum">
              <a:rPr lang="en-US" smtClean="0"/>
              <a:t>18</a:t>
            </a:fld>
            <a:endParaRPr lang="en-US"/>
          </a:p>
        </p:txBody>
      </p:sp>
    </p:spTree>
    <p:extLst>
      <p:ext uri="{BB962C8B-B14F-4D97-AF65-F5344CB8AC3E}">
        <p14:creationId xmlns:p14="http://schemas.microsoft.com/office/powerpoint/2010/main" val="1546688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wanted</a:t>
            </a:r>
            <a:r>
              <a:rPr lang="en-US" baseline="0" dirty="0"/>
              <a:t> to put all these different pieces we have been talking about together into a visual model. I’m going to show you a general model of how computers work. We are using two computers (devices with microcontrollers)—the laptop and the Hummingbird. </a:t>
            </a:r>
          </a:p>
          <a:p>
            <a:br>
              <a:rPr lang="en-US" baseline="0" dirty="0"/>
            </a:br>
            <a:r>
              <a:rPr lang="en-US" baseline="0" dirty="0"/>
              <a:t>Here’s how our computer system works… </a:t>
            </a:r>
          </a:p>
          <a:p>
            <a:pPr marL="228600" indent="-228600">
              <a:buFont typeface="+mj-lt"/>
              <a:buAutoNum type="arabicPeriod"/>
            </a:pPr>
            <a:r>
              <a:rPr lang="en-US" baseline="0" dirty="0"/>
              <a:t>On our laptops we are writing programs in Scratch. Programs are designed to run </a:t>
            </a:r>
            <a:r>
              <a:rPr lang="en-US" b="1" baseline="0" dirty="0"/>
              <a:t>algorithms</a:t>
            </a:r>
            <a:r>
              <a:rPr lang="en-US" baseline="0" dirty="0"/>
              <a:t>—sequences of steps to accomplish actions, in the same way we have steps to brush teeth for our human robot. Computers have Storage components built into them so we can “Save” programs we want to keep. </a:t>
            </a:r>
          </a:p>
          <a:p>
            <a:pPr marL="228600" indent="-228600">
              <a:buAutoNum type="arabicPeriod"/>
            </a:pPr>
            <a:r>
              <a:rPr lang="en-US" baseline="0" dirty="0"/>
              <a:t>We can then </a:t>
            </a:r>
            <a:r>
              <a:rPr lang="en-US" b="1" baseline="0" dirty="0"/>
              <a:t>send</a:t>
            </a:r>
            <a:r>
              <a:rPr lang="en-US" baseline="0" dirty="0"/>
              <a:t> (or “</a:t>
            </a:r>
            <a:r>
              <a:rPr lang="en-US" b="1" baseline="0" dirty="0"/>
              <a:t>upload</a:t>
            </a:r>
            <a:r>
              <a:rPr lang="en-US" baseline="0" dirty="0"/>
              <a:t>”) the program we write to the Hummingbird over the USB cable so that the program can be run on its microcontroller (the “brain”). (We do that when we trigger an event in the program)</a:t>
            </a:r>
          </a:p>
          <a:p>
            <a:pPr marL="228600" indent="-228600">
              <a:buAutoNum type="arabicPeriod"/>
            </a:pPr>
            <a:r>
              <a:rPr lang="en-US" baseline="0" dirty="0"/>
              <a:t>One of the useful things that robotics (like the Hummingbird) can do is make </a:t>
            </a:r>
            <a:r>
              <a:rPr lang="en-US" b="1" baseline="0" dirty="0"/>
              <a:t>Output components </a:t>
            </a:r>
            <a:r>
              <a:rPr lang="en-US" baseline="0" dirty="0"/>
              <a:t>do things: perform actions like turn lights and motors on and off. </a:t>
            </a:r>
          </a:p>
          <a:p>
            <a:pPr marL="228600" indent="-228600">
              <a:buAutoNum type="arabicPeriod"/>
            </a:pPr>
            <a:r>
              <a:rPr lang="en-US" baseline="0" dirty="0"/>
              <a:t>Robots (and computers) are more useful if they can </a:t>
            </a:r>
            <a:r>
              <a:rPr lang="en-US" b="1" baseline="0" dirty="0"/>
              <a:t>take in information </a:t>
            </a:r>
            <a:r>
              <a:rPr lang="en-US" baseline="0" dirty="0"/>
              <a:t>from the world. What happens in the world can trigger actions that the robot performs. </a:t>
            </a:r>
            <a:r>
              <a:rPr lang="en-US" b="1" baseline="0" dirty="0"/>
              <a:t>Input</a:t>
            </a:r>
            <a:r>
              <a:rPr lang="en-US" baseline="0" dirty="0"/>
              <a:t> components feed information into the microcontroller. With the Hummingbird, we can take in information from dials, light sensors, sound sensors, distance sensors, and temperature sensors.</a:t>
            </a:r>
          </a:p>
          <a:p>
            <a:endParaRPr lang="en-US" baseline="0" dirty="0"/>
          </a:p>
          <a:p>
            <a:r>
              <a:rPr lang="en-US" baseline="0" dirty="0"/>
              <a:t>BACKGROUND: Here’s the relevant WA state computer science standard we are focused on here…</a:t>
            </a:r>
          </a:p>
          <a:p>
            <a:r>
              <a:rPr lang="en-US" dirty="0"/>
              <a:t>1B-C-7-9 Model how a computer system works. [Clarification: Only includes basic elements of a computer system, such as input, output, processor, sensors, and storage.]</a:t>
            </a:r>
          </a:p>
        </p:txBody>
      </p:sp>
      <p:sp>
        <p:nvSpPr>
          <p:cNvPr id="4" name="Slide Number Placeholder 3"/>
          <p:cNvSpPr>
            <a:spLocks noGrp="1"/>
          </p:cNvSpPr>
          <p:nvPr>
            <p:ph type="sldNum" sz="quarter" idx="10"/>
          </p:nvPr>
        </p:nvSpPr>
        <p:spPr/>
        <p:txBody>
          <a:bodyPr/>
          <a:lstStyle/>
          <a:p>
            <a:fld id="{3EACFB74-4B10-C04F-87BF-17F2E7FC5D26}" type="slidenum">
              <a:rPr lang="en-US" smtClean="0"/>
              <a:t>19</a:t>
            </a:fld>
            <a:endParaRPr lang="en-US"/>
          </a:p>
        </p:txBody>
      </p:sp>
    </p:spTree>
    <p:extLst>
      <p:ext uri="{BB962C8B-B14F-4D97-AF65-F5344CB8AC3E}">
        <p14:creationId xmlns:p14="http://schemas.microsoft.com/office/powerpoint/2010/main" val="1120571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Each member of the family writes down their name and what they are most proud of that they accomplished during the workshop. When they turn in the sheet the family gets a family badge.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EC176E6B-AB90-1741-ADDA-379E62AEC16F}" type="slidenum">
              <a:rPr lang="en-US" smtClean="0"/>
              <a:t>22</a:t>
            </a:fld>
            <a:endParaRPr lang="en-US"/>
          </a:p>
        </p:txBody>
      </p:sp>
    </p:spTree>
    <p:extLst>
      <p:ext uri="{BB962C8B-B14F-4D97-AF65-F5344CB8AC3E}">
        <p14:creationId xmlns:p14="http://schemas.microsoft.com/office/powerpoint/2010/main" val="1807197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port numbers are how we let the Hummingbird and Scratch program talk to each other. It’s like sending a letter to an address. </a:t>
            </a:r>
          </a:p>
          <a:p>
            <a:r>
              <a:rPr lang="en-US" baseline="0" dirty="0"/>
              <a:t>The positive and negative wires make a complete circuit.</a:t>
            </a:r>
          </a:p>
          <a:p>
            <a:r>
              <a:rPr lang="en-US" baseline="0" dirty="0"/>
              <a:t>The yellow wire takes the input that sensor receives and sends it to the Hummingbird.</a:t>
            </a:r>
            <a:endParaRPr lang="en-US" dirty="0"/>
          </a:p>
        </p:txBody>
      </p:sp>
      <p:sp>
        <p:nvSpPr>
          <p:cNvPr id="4" name="Slide Number Placeholder 3"/>
          <p:cNvSpPr>
            <a:spLocks noGrp="1"/>
          </p:cNvSpPr>
          <p:nvPr>
            <p:ph type="sldNum" sz="quarter" idx="10"/>
          </p:nvPr>
        </p:nvSpPr>
        <p:spPr/>
        <p:txBody>
          <a:bodyPr/>
          <a:lstStyle/>
          <a:p>
            <a:fld id="{EB7538C0-6C8F-154A-A053-70CC7CB5E660}" type="slidenum">
              <a:rPr lang="en-US" smtClean="0"/>
              <a:t>9</a:t>
            </a:fld>
            <a:endParaRPr lang="en-US"/>
          </a:p>
        </p:txBody>
      </p:sp>
    </p:spTree>
    <p:extLst>
      <p:ext uri="{BB962C8B-B14F-4D97-AF65-F5344CB8AC3E}">
        <p14:creationId xmlns:p14="http://schemas.microsoft.com/office/powerpoint/2010/main" val="2109941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the Hummingbird</a:t>
            </a:r>
            <a:r>
              <a:rPr lang="en-US" baseline="0" dirty="0"/>
              <a:t> blocks under More blocks under the Scripts tab. They are purple.</a:t>
            </a:r>
          </a:p>
          <a:p>
            <a:r>
              <a:rPr lang="en-US" baseline="0" dirty="0"/>
              <a:t>Find the block that says HB distance sensor and drag it into the right gray part of the screen. </a:t>
            </a:r>
          </a:p>
          <a:p>
            <a:endParaRPr lang="en-US" baseline="0" dirty="0"/>
          </a:p>
          <a:p>
            <a:r>
              <a:rPr lang="en-US" baseline="0" dirty="0"/>
              <a:t>Click on it to find out what value it is sensing. The numbers are distance in centimeters. </a:t>
            </a:r>
            <a:endParaRPr lang="en-US" dirty="0"/>
          </a:p>
        </p:txBody>
      </p:sp>
      <p:sp>
        <p:nvSpPr>
          <p:cNvPr id="4" name="Slide Number Placeholder 3"/>
          <p:cNvSpPr>
            <a:spLocks noGrp="1"/>
          </p:cNvSpPr>
          <p:nvPr>
            <p:ph type="sldNum" sz="quarter" idx="10"/>
          </p:nvPr>
        </p:nvSpPr>
        <p:spPr/>
        <p:txBody>
          <a:bodyPr/>
          <a:lstStyle/>
          <a:p>
            <a:fld id="{EB7538C0-6C8F-154A-A053-70CC7CB5E660}" type="slidenum">
              <a:rPr lang="en-US" smtClean="0"/>
              <a:t>10</a:t>
            </a:fld>
            <a:endParaRPr lang="en-US"/>
          </a:p>
        </p:txBody>
      </p:sp>
    </p:spTree>
    <p:extLst>
      <p:ext uri="{BB962C8B-B14F-4D97-AF65-F5344CB8AC3E}">
        <p14:creationId xmlns:p14="http://schemas.microsoft.com/office/powerpoint/2010/main" val="824887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the sensor</a:t>
            </a:r>
            <a:r>
              <a:rPr lang="en-US" baseline="0" dirty="0"/>
              <a:t> still in one place and hold something in front of it. </a:t>
            </a:r>
          </a:p>
          <a:p>
            <a:endParaRPr lang="en-US" baseline="0" dirty="0"/>
          </a:p>
          <a:p>
            <a:r>
              <a:rPr lang="en-US" baseline="0" dirty="0"/>
              <a:t>**This is an infrared sensor. It sends a beam of infrared light out and measures how long it takes for the beam to be reflected back. This is how it measures distance.</a:t>
            </a:r>
            <a:endParaRPr lang="en-US" dirty="0"/>
          </a:p>
        </p:txBody>
      </p:sp>
      <p:sp>
        <p:nvSpPr>
          <p:cNvPr id="4" name="Slide Number Placeholder 3"/>
          <p:cNvSpPr>
            <a:spLocks noGrp="1"/>
          </p:cNvSpPr>
          <p:nvPr>
            <p:ph type="sldNum" sz="quarter" idx="10"/>
          </p:nvPr>
        </p:nvSpPr>
        <p:spPr/>
        <p:txBody>
          <a:bodyPr/>
          <a:lstStyle/>
          <a:p>
            <a:fld id="{EB7538C0-6C8F-154A-A053-70CC7CB5E660}" type="slidenum">
              <a:rPr lang="en-US" smtClean="0"/>
              <a:t>11</a:t>
            </a:fld>
            <a:endParaRPr lang="en-US"/>
          </a:p>
        </p:txBody>
      </p:sp>
    </p:spTree>
    <p:extLst>
      <p:ext uri="{BB962C8B-B14F-4D97-AF65-F5344CB8AC3E}">
        <p14:creationId xmlns:p14="http://schemas.microsoft.com/office/powerpoint/2010/main" val="986435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the Greater</a:t>
            </a:r>
            <a:r>
              <a:rPr lang="en-US" baseline="0" dirty="0"/>
              <a:t> and Less Than blocks under the Operators menu. They are green.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Hungry alligator wants to eat the bigger number: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Mouth open to the right is </a:t>
            </a:r>
            <a:r>
              <a:rPr lang="en-US" b="1" baseline="0" dirty="0"/>
              <a:t>less than</a:t>
            </a:r>
            <a:r>
              <a:rPr lang="en-US" baseline="0" dirty="0"/>
              <a:t> (First number is less than the second number)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Mouth open to the left is </a:t>
            </a:r>
            <a:r>
              <a:rPr lang="en-US" b="1" baseline="0" dirty="0"/>
              <a:t>greater than </a:t>
            </a:r>
            <a:r>
              <a:rPr lang="en-US" baseline="0" dirty="0"/>
              <a:t>(First number is greater than the second number)</a:t>
            </a:r>
          </a:p>
          <a:p>
            <a:endParaRPr lang="en-US" b="1" baseline="0" dirty="0"/>
          </a:p>
          <a:p>
            <a:r>
              <a:rPr lang="en-US" b="1" baseline="0" dirty="0"/>
              <a:t>(Or </a:t>
            </a:r>
            <a:r>
              <a:rPr lang="en-US" b="0" baseline="0" dirty="0"/>
              <a:t>Arrow points to the smaller number)</a:t>
            </a:r>
          </a:p>
          <a:p>
            <a:endParaRPr lang="en-US" baseline="0" dirty="0"/>
          </a:p>
        </p:txBody>
      </p:sp>
      <p:sp>
        <p:nvSpPr>
          <p:cNvPr id="4" name="Slide Number Placeholder 3"/>
          <p:cNvSpPr>
            <a:spLocks noGrp="1"/>
          </p:cNvSpPr>
          <p:nvPr>
            <p:ph type="sldNum" sz="quarter" idx="10"/>
          </p:nvPr>
        </p:nvSpPr>
        <p:spPr/>
        <p:txBody>
          <a:bodyPr/>
          <a:lstStyle/>
          <a:p>
            <a:fld id="{EB7538C0-6C8F-154A-A053-70CC7CB5E660}" type="slidenum">
              <a:rPr lang="en-US" smtClean="0"/>
              <a:t>12</a:t>
            </a:fld>
            <a:endParaRPr lang="en-US"/>
          </a:p>
        </p:txBody>
      </p:sp>
    </p:spTree>
    <p:extLst>
      <p:ext uri="{BB962C8B-B14F-4D97-AF65-F5344CB8AC3E}">
        <p14:creationId xmlns:p14="http://schemas.microsoft.com/office/powerpoint/2010/main" val="1673397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Drag</a:t>
            </a:r>
            <a:r>
              <a:rPr lang="en-US" sz="1200" kern="1200" baseline="0" dirty="0">
                <a:solidFill>
                  <a:schemeClr val="tx1"/>
                </a:solidFill>
                <a:effectLst/>
                <a:latin typeface="+mn-lt"/>
                <a:ea typeface="+mn-ea"/>
                <a:cs typeface="+mn-cs"/>
              </a:rPr>
              <a:t> the distance sensor block into the first open square of the comparing block. </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value that the Boolean block uses to make a decision is called the </a:t>
            </a:r>
            <a:r>
              <a:rPr lang="en-US" sz="1200" b="1" kern="1200" dirty="0">
                <a:solidFill>
                  <a:schemeClr val="tx1"/>
                </a:solidFill>
                <a:effectLst/>
                <a:latin typeface="+mn-lt"/>
                <a:ea typeface="+mn-ea"/>
                <a:cs typeface="+mn-cs"/>
              </a:rPr>
              <a:t>threshold</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In this case, the </a:t>
            </a:r>
            <a:r>
              <a:rPr lang="en-US" sz="1200" b="1" kern="1200" dirty="0">
                <a:solidFill>
                  <a:schemeClr val="tx1"/>
                </a:solidFill>
                <a:effectLst/>
                <a:latin typeface="+mn-lt"/>
                <a:ea typeface="+mn-ea"/>
                <a:cs typeface="+mn-cs"/>
              </a:rPr>
              <a:t>threshold is 30 cm</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Create the Boolean block shown. This block is </a:t>
            </a:r>
            <a:r>
              <a:rPr lang="en-US" sz="1200" b="1" kern="1200" dirty="0">
                <a:solidFill>
                  <a:schemeClr val="tx1"/>
                </a:solidFill>
                <a:effectLst/>
                <a:latin typeface="+mn-lt"/>
                <a:ea typeface="+mn-ea"/>
                <a:cs typeface="+mn-cs"/>
              </a:rPr>
              <a:t>true</a:t>
            </a:r>
            <a:r>
              <a:rPr lang="en-US" sz="1200" kern="1200" dirty="0">
                <a:solidFill>
                  <a:schemeClr val="tx1"/>
                </a:solidFill>
                <a:effectLst/>
                <a:latin typeface="+mn-lt"/>
                <a:ea typeface="+mn-ea"/>
                <a:cs typeface="+mn-cs"/>
              </a:rPr>
              <a:t> if the value of the distance sensor is </a:t>
            </a:r>
            <a:r>
              <a:rPr lang="en-US" sz="1200" b="1" kern="1200" dirty="0">
                <a:solidFill>
                  <a:schemeClr val="tx1"/>
                </a:solidFill>
                <a:effectLst/>
                <a:latin typeface="+mn-lt"/>
                <a:ea typeface="+mn-ea"/>
                <a:cs typeface="+mn-cs"/>
              </a:rPr>
              <a:t>greater</a:t>
            </a:r>
            <a:r>
              <a:rPr lang="en-US" sz="1200" kern="1200" dirty="0">
                <a:solidFill>
                  <a:schemeClr val="tx1"/>
                </a:solidFill>
                <a:effectLst/>
                <a:latin typeface="+mn-lt"/>
                <a:ea typeface="+mn-ea"/>
                <a:cs typeface="+mn-cs"/>
              </a:rPr>
              <a:t> than 30 cm, and false otherwise. </a:t>
            </a:r>
            <a:endParaRPr lang="en-US" dirty="0"/>
          </a:p>
        </p:txBody>
      </p:sp>
      <p:sp>
        <p:nvSpPr>
          <p:cNvPr id="4" name="Slide Number Placeholder 3"/>
          <p:cNvSpPr>
            <a:spLocks noGrp="1"/>
          </p:cNvSpPr>
          <p:nvPr>
            <p:ph type="sldNum" sz="quarter" idx="10"/>
          </p:nvPr>
        </p:nvSpPr>
        <p:spPr/>
        <p:txBody>
          <a:bodyPr/>
          <a:lstStyle/>
          <a:p>
            <a:fld id="{EB7538C0-6C8F-154A-A053-70CC7CB5E660}" type="slidenum">
              <a:rPr lang="en-US" smtClean="0"/>
              <a:t>13</a:t>
            </a:fld>
            <a:endParaRPr lang="en-US"/>
          </a:p>
        </p:txBody>
      </p:sp>
    </p:spTree>
    <p:extLst>
      <p:ext uri="{BB962C8B-B14F-4D97-AF65-F5344CB8AC3E}">
        <p14:creationId xmlns:p14="http://schemas.microsoft.com/office/powerpoint/2010/main" val="542717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have blocks that do comparing, but it doesn’t actually make anything else happen. We want to do something with that information! For that we need some controls.</a:t>
            </a:r>
            <a:endParaRPr lang="en-US" dirty="0"/>
          </a:p>
        </p:txBody>
      </p:sp>
      <p:sp>
        <p:nvSpPr>
          <p:cNvPr id="4" name="Slide Number Placeholder 3"/>
          <p:cNvSpPr>
            <a:spLocks noGrp="1"/>
          </p:cNvSpPr>
          <p:nvPr>
            <p:ph type="sldNum" sz="quarter" idx="10"/>
          </p:nvPr>
        </p:nvSpPr>
        <p:spPr/>
        <p:txBody>
          <a:bodyPr/>
          <a:lstStyle/>
          <a:p>
            <a:fld id="{EB7538C0-6C8F-154A-A053-70CC7CB5E660}" type="slidenum">
              <a:rPr lang="en-US" smtClean="0"/>
              <a:t>14</a:t>
            </a:fld>
            <a:endParaRPr lang="en-US"/>
          </a:p>
        </p:txBody>
      </p:sp>
    </p:spTree>
    <p:extLst>
      <p:ext uri="{BB962C8B-B14F-4D97-AF65-F5344CB8AC3E}">
        <p14:creationId xmlns:p14="http://schemas.microsoft.com/office/powerpoint/2010/main" val="1050073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have blocks that do comparing, but it doesn’t actually make anything else happen. We want to do something with that information! For that we need some controls.</a:t>
            </a:r>
          </a:p>
          <a:p>
            <a:r>
              <a:rPr lang="en-US" baseline="0" dirty="0"/>
              <a:t>Choose the If/Else/Then block (NOT the If/Else block)</a:t>
            </a:r>
          </a:p>
          <a:p>
            <a:endParaRPr lang="en-US" baseline="0" dirty="0"/>
          </a:p>
          <a:p>
            <a:r>
              <a:rPr lang="en-US" baseline="0" dirty="0"/>
              <a:t>Drag your green diamond into the IF section of the block.</a:t>
            </a:r>
          </a:p>
          <a:p>
            <a:r>
              <a:rPr lang="en-US" baseline="0" dirty="0"/>
              <a:t>We are setting an event, telling the hummingbird to listen for the space bar to be pressed.</a:t>
            </a:r>
          </a:p>
          <a:p>
            <a:r>
              <a:rPr lang="en-US" baseline="0" dirty="0"/>
              <a:t>When that happens, it tests if the input from the distance sensor is greater than 30 cm.</a:t>
            </a:r>
          </a:p>
          <a:p>
            <a:r>
              <a:rPr lang="en-US" baseline="0" dirty="0"/>
              <a:t>Now let’s make something happen!</a:t>
            </a:r>
            <a:endParaRPr lang="en-US" dirty="0"/>
          </a:p>
        </p:txBody>
      </p:sp>
      <p:sp>
        <p:nvSpPr>
          <p:cNvPr id="4" name="Slide Number Placeholder 3"/>
          <p:cNvSpPr>
            <a:spLocks noGrp="1"/>
          </p:cNvSpPr>
          <p:nvPr>
            <p:ph type="sldNum" sz="quarter" idx="10"/>
          </p:nvPr>
        </p:nvSpPr>
        <p:spPr/>
        <p:txBody>
          <a:bodyPr/>
          <a:lstStyle/>
          <a:p>
            <a:fld id="{EB7538C0-6C8F-154A-A053-70CC7CB5E660}" type="slidenum">
              <a:rPr lang="en-US" smtClean="0"/>
              <a:t>15</a:t>
            </a:fld>
            <a:endParaRPr lang="en-US"/>
          </a:p>
        </p:txBody>
      </p:sp>
    </p:spTree>
    <p:extLst>
      <p:ext uri="{BB962C8B-B14F-4D97-AF65-F5344CB8AC3E}">
        <p14:creationId xmlns:p14="http://schemas.microsoft.com/office/powerpoint/2010/main" val="36181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want to turn on the light if the sensor is triggered, but keep it off the rest of the time. This is like when you walk into a bathroom with a motion sensor. The light is off unless the sensor is triggered. ”Else” is the default.</a:t>
            </a:r>
          </a:p>
          <a:p>
            <a:endParaRPr lang="en-US" baseline="0" dirty="0"/>
          </a:p>
          <a:p>
            <a:r>
              <a:rPr lang="en-US" baseline="0" dirty="0"/>
              <a:t>Drag your LED blocks into the “jaws” of the if/else block. The first block will be what happens when the statement is true, in this case, set LED at port 1 on to half brightness.</a:t>
            </a:r>
          </a:p>
          <a:p>
            <a:r>
              <a:rPr lang="en-US" baseline="0" dirty="0"/>
              <a:t>The second block will be what happens the rest of the time (set LED at port 1 off).</a:t>
            </a:r>
          </a:p>
          <a:p>
            <a:endParaRPr lang="en-US" baseline="0" dirty="0"/>
          </a:p>
          <a:p>
            <a:r>
              <a:rPr lang="en-US" baseline="0" dirty="0"/>
              <a:t>**motion sensors are sometimes infrared (IR) sensors like this one, or they may use sonar or laser. There are many ways to accomplish similar tasks, and different tools are better suited for certain tasks. This sensor is good for measuring objects right in front of it.</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B7538C0-6C8F-154A-A053-70CC7CB5E660}" type="slidenum">
              <a:rPr lang="en-US" smtClean="0"/>
              <a:t>16</a:t>
            </a:fld>
            <a:endParaRPr lang="en-US"/>
          </a:p>
        </p:txBody>
      </p:sp>
    </p:spTree>
    <p:extLst>
      <p:ext uri="{BB962C8B-B14F-4D97-AF65-F5344CB8AC3E}">
        <p14:creationId xmlns:p14="http://schemas.microsoft.com/office/powerpoint/2010/main" val="1058697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C6BE65-C986-8143-840B-262FEBECFD5E}" type="datetimeFigureOut">
              <a:rPr lang="en-US" smtClean="0"/>
              <a:t>8/23/18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F84001-56EA-B34E-99E7-90FCAA1C551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C6BE65-C986-8143-840B-262FEBECFD5E}" type="datetimeFigureOut">
              <a:rPr lang="en-US" smtClean="0"/>
              <a:t>8/23/18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F84001-56EA-B34E-99E7-90FCAA1C551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C6BE65-C986-8143-840B-262FEBECFD5E}" type="datetimeFigureOut">
              <a:rPr lang="en-US" smtClean="0"/>
              <a:t>8/23/18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F84001-56EA-B34E-99E7-90FCAA1C551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C6BE65-C986-8143-840B-262FEBECFD5E}" type="datetimeFigureOut">
              <a:rPr lang="en-US" smtClean="0"/>
              <a:t>8/23/18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F84001-56EA-B34E-99E7-90FCAA1C551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C6BE65-C986-8143-840B-262FEBECFD5E}" type="datetimeFigureOut">
              <a:rPr lang="en-US" smtClean="0"/>
              <a:t>8/23/18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F84001-56EA-B34E-99E7-90FCAA1C551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C6BE65-C986-8143-840B-262FEBECFD5E}" type="datetimeFigureOut">
              <a:rPr lang="en-US" smtClean="0"/>
              <a:t>8/23/18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F84001-56EA-B34E-99E7-90FCAA1C551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C6BE65-C986-8143-840B-262FEBECFD5E}" type="datetimeFigureOut">
              <a:rPr lang="en-US" smtClean="0"/>
              <a:t>8/23/18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F84001-56EA-B34E-99E7-90FCAA1C551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C6BE65-C986-8143-840B-262FEBECFD5E}" type="datetimeFigureOut">
              <a:rPr lang="en-US" smtClean="0"/>
              <a:t>8/23/18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F84001-56EA-B34E-99E7-90FCAA1C551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C6BE65-C986-8143-840B-262FEBECFD5E}" type="datetimeFigureOut">
              <a:rPr lang="en-US" smtClean="0"/>
              <a:t>8/23/18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F84001-56EA-B34E-99E7-90FCAA1C551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C6BE65-C986-8143-840B-262FEBECFD5E}" type="datetimeFigureOut">
              <a:rPr lang="en-US" smtClean="0"/>
              <a:t>8/23/18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F84001-56EA-B34E-99E7-90FCAA1C551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C6BE65-C986-8143-840B-262FEBECFD5E}" type="datetimeFigureOut">
              <a:rPr lang="en-US" smtClean="0"/>
              <a:t>8/23/18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F84001-56EA-B34E-99E7-90FCAA1C551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C6BE65-C986-8143-840B-262FEBECFD5E}" type="datetimeFigureOut">
              <a:rPr lang="en-US" smtClean="0"/>
              <a:pPr/>
              <a:t>8/23/18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F84001-56EA-B34E-99E7-90FCAA1C5518}" type="slidenum">
              <a:rPr lang="en-US" smtClean="0"/>
              <a:pPr/>
              <a:t>‹#›</a:t>
            </a:fld>
            <a:endParaRPr lang="en-US" dirty="0"/>
          </a:p>
        </p:txBody>
      </p:sp>
    </p:spTree>
    <p:extLst>
      <p:ext uri="{BB962C8B-B14F-4D97-AF65-F5344CB8AC3E}">
        <p14:creationId xmlns:p14="http://schemas.microsoft.com/office/powerpoint/2010/main" val="113163607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tiff"/><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3.png"/><Relationship Id="rId10" Type="http://schemas.microsoft.com/office/2007/relationships/hdphoto" Target="../media/hdphoto2.wdp"/><Relationship Id="rId4" Type="http://schemas.openxmlformats.org/officeDocument/2006/relationships/image" Target="../media/image32.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6-29 at 11.58.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208865" cy="5057599"/>
          </a:xfrm>
          <a:prstGeom prst="rect">
            <a:avLst/>
          </a:prstGeom>
        </p:spPr>
      </p:pic>
      <p:sp>
        <p:nvSpPr>
          <p:cNvPr id="2" name="Title 1"/>
          <p:cNvSpPr>
            <a:spLocks noGrp="1"/>
          </p:cNvSpPr>
          <p:nvPr>
            <p:ph type="ctrTitle"/>
          </p:nvPr>
        </p:nvSpPr>
        <p:spPr>
          <a:xfrm>
            <a:off x="1371600" y="2130425"/>
            <a:ext cx="7772400" cy="1470025"/>
          </a:xfrm>
        </p:spPr>
        <p:txBody>
          <a:bodyPr>
            <a:normAutofit fontScale="90000"/>
          </a:bodyPr>
          <a:lstStyle/>
          <a:p>
            <a:r>
              <a:rPr lang="en-US" dirty="0">
                <a:latin typeface="Avenir Next" charset="0"/>
                <a:ea typeface="Avenir Next" charset="0"/>
                <a:cs typeface="Avenir Next" charset="0"/>
              </a:rPr>
              <a:t>Welcome to Tech Tales!</a:t>
            </a:r>
          </a:p>
        </p:txBody>
      </p:sp>
      <p:sp>
        <p:nvSpPr>
          <p:cNvPr id="3" name="Subtitle 2"/>
          <p:cNvSpPr>
            <a:spLocks noGrp="1"/>
          </p:cNvSpPr>
          <p:nvPr>
            <p:ph type="subTitle" idx="1"/>
          </p:nvPr>
        </p:nvSpPr>
        <p:spPr>
          <a:xfrm>
            <a:off x="2208865" y="3886200"/>
            <a:ext cx="6400800" cy="1752600"/>
          </a:xfrm>
        </p:spPr>
        <p:txBody>
          <a:bodyPr/>
          <a:lstStyle/>
          <a:p>
            <a:r>
              <a:rPr lang="en-US" dirty="0"/>
              <a:t>Session 3</a:t>
            </a:r>
          </a:p>
        </p:txBody>
      </p:sp>
    </p:spTree>
    <p:extLst>
      <p:ext uri="{BB962C8B-B14F-4D97-AF65-F5344CB8AC3E}">
        <p14:creationId xmlns:p14="http://schemas.microsoft.com/office/powerpoint/2010/main" val="861910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Book" charset="0"/>
                <a:ea typeface="Avenir Book" charset="0"/>
                <a:cs typeface="Avenir Book" charset="0"/>
              </a:rPr>
              <a:t>Sensor blocks</a:t>
            </a: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628650" y="2125266"/>
            <a:ext cx="3711512" cy="2016130"/>
          </a:xfrm>
          <a:prstGeom prst="rect">
            <a:avLst/>
          </a:prstGeom>
          <a:noFill/>
          <a:ln>
            <a:noFill/>
          </a:ln>
        </p:spPr>
      </p:pic>
      <p:sp>
        <p:nvSpPr>
          <p:cNvPr id="7" name="Right Arrow 6"/>
          <p:cNvSpPr/>
          <p:nvPr/>
        </p:nvSpPr>
        <p:spPr>
          <a:xfrm rot="21131551">
            <a:off x="4173950" y="3059578"/>
            <a:ext cx="941696" cy="3582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p:nvPr/>
        </p:nvSpPr>
        <p:spPr>
          <a:xfrm>
            <a:off x="5135614" y="3607251"/>
            <a:ext cx="2958082" cy="1200329"/>
          </a:xfrm>
          <a:prstGeom prst="rect">
            <a:avLst/>
          </a:prstGeom>
          <a:noFill/>
        </p:spPr>
        <p:txBody>
          <a:bodyPr wrap="square" rtlCol="0">
            <a:spAutoFit/>
          </a:bodyPr>
          <a:lstStyle/>
          <a:p>
            <a:r>
              <a:rPr lang="en-US" sz="2400" dirty="0">
                <a:latin typeface="Avenir Next" charset="0"/>
                <a:ea typeface="Avenir Next" charset="0"/>
                <a:cs typeface="Avenir Next" charset="0"/>
              </a:rPr>
              <a:t>Click to see value the sensor is picking up </a:t>
            </a:r>
          </a:p>
        </p:txBody>
      </p:sp>
      <p:pic>
        <p:nvPicPr>
          <p:cNvPr id="9" name="Picture 8" descr="/Users/estarks/Desktop/Screen Shot 2016-10-04 at 2.49.28 PM.png"/>
          <p:cNvPicPr/>
          <p:nvPr/>
        </p:nvPicPr>
        <p:blipFill>
          <a:blip r:embed="rId4">
            <a:extLst>
              <a:ext uri="{28A0092B-C50C-407E-A947-70E740481C1C}">
                <a14:useLocalDpi xmlns:a14="http://schemas.microsoft.com/office/drawing/2010/main" val="0"/>
              </a:ext>
            </a:extLst>
          </a:blip>
          <a:srcRect/>
          <a:stretch>
            <a:fillRect/>
          </a:stretch>
        </p:blipFill>
        <p:spPr bwMode="auto">
          <a:xfrm>
            <a:off x="5135614" y="2320636"/>
            <a:ext cx="3536468" cy="1159498"/>
          </a:xfrm>
          <a:prstGeom prst="rect">
            <a:avLst/>
          </a:prstGeom>
          <a:noFill/>
          <a:ln>
            <a:noFill/>
          </a:ln>
        </p:spPr>
      </p:pic>
    </p:spTree>
    <p:extLst>
      <p:ext uri="{BB962C8B-B14F-4D97-AF65-F5344CB8AC3E}">
        <p14:creationId xmlns:p14="http://schemas.microsoft.com/office/powerpoint/2010/main" val="380940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40682" y="2064218"/>
            <a:ext cx="3775639" cy="2125780"/>
          </a:xfrm>
          <a:prstGeom prst="rect">
            <a:avLst/>
          </a:prstGeom>
        </p:spPr>
      </p:pic>
      <p:pic>
        <p:nvPicPr>
          <p:cNvPr id="5" name="Picture 4" descr="/Users/estarks/Desktop/Screen Shot 2016-10-04 at 2.49.42 PM.png"/>
          <p:cNvPicPr/>
          <p:nvPr/>
        </p:nvPicPr>
        <p:blipFill>
          <a:blip r:embed="rId4">
            <a:extLst>
              <a:ext uri="{28A0092B-C50C-407E-A947-70E740481C1C}">
                <a14:useLocalDpi xmlns:a14="http://schemas.microsoft.com/office/drawing/2010/main" val="0"/>
              </a:ext>
            </a:extLst>
          </a:blip>
          <a:srcRect/>
          <a:stretch>
            <a:fillRect/>
          </a:stretch>
        </p:blipFill>
        <p:spPr bwMode="auto">
          <a:xfrm>
            <a:off x="4572001" y="2593607"/>
            <a:ext cx="4401998" cy="1596391"/>
          </a:xfrm>
          <a:prstGeom prst="rect">
            <a:avLst/>
          </a:prstGeom>
          <a:noFill/>
          <a:ln>
            <a:noFill/>
          </a:ln>
        </p:spPr>
      </p:pic>
      <p:sp>
        <p:nvSpPr>
          <p:cNvPr id="7" name="TextBox 6"/>
          <p:cNvSpPr txBox="1"/>
          <p:nvPr/>
        </p:nvSpPr>
        <p:spPr>
          <a:xfrm>
            <a:off x="640682" y="1458829"/>
            <a:ext cx="7552824" cy="369332"/>
          </a:xfrm>
          <a:prstGeom prst="rect">
            <a:avLst/>
          </a:prstGeom>
          <a:noFill/>
        </p:spPr>
        <p:txBody>
          <a:bodyPr wrap="square" rtlCol="0">
            <a:spAutoFit/>
          </a:bodyPr>
          <a:lstStyle/>
          <a:p>
            <a:r>
              <a:rPr lang="en-US" dirty="0">
                <a:latin typeface="Avenir Next" charset="0"/>
                <a:ea typeface="Avenir Next" charset="0"/>
                <a:cs typeface="Avenir Next" charset="0"/>
              </a:rPr>
              <a:t>Hold something in front of the sensor and click the block again.</a:t>
            </a:r>
          </a:p>
        </p:txBody>
      </p:sp>
      <p:sp>
        <p:nvSpPr>
          <p:cNvPr id="8" name="TextBox 7"/>
          <p:cNvSpPr txBox="1"/>
          <p:nvPr/>
        </p:nvSpPr>
        <p:spPr>
          <a:xfrm>
            <a:off x="4572001" y="2247358"/>
            <a:ext cx="4197461" cy="369332"/>
          </a:xfrm>
          <a:prstGeom prst="rect">
            <a:avLst/>
          </a:prstGeom>
          <a:noFill/>
        </p:spPr>
        <p:txBody>
          <a:bodyPr wrap="square" rtlCol="0">
            <a:spAutoFit/>
          </a:bodyPr>
          <a:lstStyle/>
          <a:p>
            <a:r>
              <a:rPr lang="en-US">
                <a:latin typeface="Avenir Next" charset="0"/>
                <a:ea typeface="Avenir Next" charset="0"/>
                <a:cs typeface="Avenir Next" charset="0"/>
              </a:rPr>
              <a:t>Is the number different?</a:t>
            </a:r>
            <a:endParaRPr lang="en-US" dirty="0">
              <a:latin typeface="Avenir Next" charset="0"/>
              <a:ea typeface="Avenir Next" charset="0"/>
              <a:cs typeface="Avenir Next" charset="0"/>
            </a:endParaRPr>
          </a:p>
        </p:txBody>
      </p:sp>
      <p:sp>
        <p:nvSpPr>
          <p:cNvPr id="9" name="TextBox 8"/>
          <p:cNvSpPr txBox="1"/>
          <p:nvPr/>
        </p:nvSpPr>
        <p:spPr>
          <a:xfrm>
            <a:off x="3946359" y="4978527"/>
            <a:ext cx="5027639" cy="369332"/>
          </a:xfrm>
          <a:prstGeom prst="rect">
            <a:avLst/>
          </a:prstGeom>
          <a:noFill/>
        </p:spPr>
        <p:txBody>
          <a:bodyPr wrap="square" rtlCol="0">
            <a:spAutoFit/>
          </a:bodyPr>
          <a:lstStyle/>
          <a:p>
            <a:r>
              <a:rPr lang="en-US" i="1" dirty="0">
                <a:latin typeface="Avenir Next" charset="0"/>
                <a:ea typeface="Avenir Next" charset="0"/>
                <a:cs typeface="Avenir Next" charset="0"/>
              </a:rPr>
              <a:t>This is the distance it is sensing in centimeters.</a:t>
            </a:r>
          </a:p>
        </p:txBody>
      </p:sp>
      <p:cxnSp>
        <p:nvCxnSpPr>
          <p:cNvPr id="11" name="Straight Arrow Connector 10"/>
          <p:cNvCxnSpPr/>
          <p:nvPr/>
        </p:nvCxnSpPr>
        <p:spPr>
          <a:xfrm flipH="1">
            <a:off x="7952874" y="3456072"/>
            <a:ext cx="661738" cy="1522456"/>
          </a:xfrm>
          <a:prstGeom prst="straightConnector1">
            <a:avLst/>
          </a:prstGeom>
          <a:ln w="28575">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5002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Book" charset="0"/>
                <a:ea typeface="Avenir Book" charset="0"/>
                <a:cs typeface="Avenir Book" charset="0"/>
              </a:rPr>
              <a:t>Sensor as a switch</a:t>
            </a:r>
          </a:p>
        </p:txBody>
      </p:sp>
      <p:sp>
        <p:nvSpPr>
          <p:cNvPr id="5" name="TextBox 4"/>
          <p:cNvSpPr txBox="1"/>
          <p:nvPr/>
        </p:nvSpPr>
        <p:spPr>
          <a:xfrm>
            <a:off x="628649" y="2125266"/>
            <a:ext cx="4220077" cy="323165"/>
          </a:xfrm>
          <a:prstGeom prst="rect">
            <a:avLst/>
          </a:prstGeom>
          <a:noFill/>
        </p:spPr>
        <p:txBody>
          <a:bodyPr wrap="square" rtlCol="0">
            <a:spAutoFit/>
          </a:bodyPr>
          <a:lstStyle/>
          <a:p>
            <a:r>
              <a:rPr lang="en-US" sz="1500" dirty="0">
                <a:latin typeface="Avenir Book" charset="0"/>
                <a:ea typeface="Avenir Book" charset="0"/>
                <a:cs typeface="Avenir Book" charset="0"/>
              </a:rPr>
              <a:t>Use the distance sensor to trigger an action</a:t>
            </a:r>
          </a:p>
        </p:txBody>
      </p:sp>
      <p:pic>
        <p:nvPicPr>
          <p:cNvPr id="16" name="Picture 15"/>
          <p:cNvPicPr/>
          <p:nvPr/>
        </p:nvPicPr>
        <p:blipFill>
          <a:blip r:embed="rId3">
            <a:extLst>
              <a:ext uri="{28A0092B-C50C-407E-A947-70E740481C1C}">
                <a14:useLocalDpi xmlns:a14="http://schemas.microsoft.com/office/drawing/2010/main" val="0"/>
              </a:ext>
            </a:extLst>
          </a:blip>
          <a:srcRect/>
          <a:stretch>
            <a:fillRect/>
          </a:stretch>
        </p:blipFill>
        <p:spPr bwMode="auto">
          <a:xfrm>
            <a:off x="5429392" y="2057070"/>
            <a:ext cx="1638300" cy="1066800"/>
          </a:xfrm>
          <a:prstGeom prst="rect">
            <a:avLst/>
          </a:prstGeom>
          <a:noFill/>
          <a:ln>
            <a:noFill/>
          </a:ln>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017" y="2670697"/>
            <a:ext cx="3767889" cy="3093233"/>
          </a:xfrm>
          <a:prstGeom prst="rect">
            <a:avLst/>
          </a:prstGeom>
        </p:spPr>
      </p:pic>
      <p:sp>
        <p:nvSpPr>
          <p:cNvPr id="18" name="Right Arrow 17"/>
          <p:cNvSpPr/>
          <p:nvPr/>
        </p:nvSpPr>
        <p:spPr>
          <a:xfrm rot="19836607">
            <a:off x="1371600" y="4695117"/>
            <a:ext cx="2081463" cy="3248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p:cNvSpPr txBox="1"/>
          <p:nvPr/>
        </p:nvSpPr>
        <p:spPr>
          <a:xfrm>
            <a:off x="7067692" y="2105195"/>
            <a:ext cx="1306287" cy="369332"/>
          </a:xfrm>
          <a:prstGeom prst="rect">
            <a:avLst/>
          </a:prstGeom>
          <a:noFill/>
        </p:spPr>
        <p:txBody>
          <a:bodyPr wrap="square" rtlCol="0">
            <a:spAutoFit/>
          </a:bodyPr>
          <a:lstStyle/>
          <a:p>
            <a:r>
              <a:rPr lang="en-US" dirty="0">
                <a:latin typeface="Avenir Next" charset="0"/>
                <a:ea typeface="Avenir Next" charset="0"/>
                <a:cs typeface="Avenir Next" charset="0"/>
              </a:rPr>
              <a:t>Less than</a:t>
            </a:r>
          </a:p>
        </p:txBody>
      </p:sp>
      <p:sp>
        <p:nvSpPr>
          <p:cNvPr id="20" name="TextBox 19"/>
          <p:cNvSpPr txBox="1"/>
          <p:nvPr/>
        </p:nvSpPr>
        <p:spPr>
          <a:xfrm>
            <a:off x="7067692" y="2687429"/>
            <a:ext cx="1570982" cy="369332"/>
          </a:xfrm>
          <a:prstGeom prst="rect">
            <a:avLst/>
          </a:prstGeom>
          <a:noFill/>
        </p:spPr>
        <p:txBody>
          <a:bodyPr wrap="square" rtlCol="0">
            <a:spAutoFit/>
          </a:bodyPr>
          <a:lstStyle/>
          <a:p>
            <a:r>
              <a:rPr lang="en-US">
                <a:latin typeface="Avenir Next" charset="0"/>
                <a:ea typeface="Avenir Next" charset="0"/>
                <a:cs typeface="Avenir Next" charset="0"/>
              </a:rPr>
              <a:t>Greater than</a:t>
            </a:r>
            <a:endParaRPr lang="en-US" dirty="0">
              <a:latin typeface="Avenir Next" charset="0"/>
              <a:ea typeface="Avenir Next" charset="0"/>
              <a:cs typeface="Avenir Next" charset="0"/>
            </a:endParaRPr>
          </a:p>
        </p:txBody>
      </p:sp>
      <p:sp>
        <p:nvSpPr>
          <p:cNvPr id="21" name="Oval 20"/>
          <p:cNvSpPr/>
          <p:nvPr/>
        </p:nvSpPr>
        <p:spPr>
          <a:xfrm>
            <a:off x="1567157" y="2762967"/>
            <a:ext cx="1690349" cy="541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41172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Next" charset="0"/>
                <a:ea typeface="Avenir Next" charset="0"/>
                <a:cs typeface="Avenir Next" charset="0"/>
              </a:rPr>
              <a:t>Comparing Values</a:t>
            </a:r>
          </a:p>
        </p:txBody>
      </p:sp>
      <p:sp>
        <p:nvSpPr>
          <p:cNvPr id="5" name="TextBox 4"/>
          <p:cNvSpPr txBox="1"/>
          <p:nvPr/>
        </p:nvSpPr>
        <p:spPr>
          <a:xfrm>
            <a:off x="6223204" y="1962421"/>
            <a:ext cx="2662439" cy="1938992"/>
          </a:xfrm>
          <a:prstGeom prst="rect">
            <a:avLst/>
          </a:prstGeom>
          <a:noFill/>
        </p:spPr>
        <p:txBody>
          <a:bodyPr wrap="square" rtlCol="0">
            <a:spAutoFit/>
          </a:bodyPr>
          <a:lstStyle/>
          <a:p>
            <a:r>
              <a:rPr lang="en-US" sz="2400" dirty="0">
                <a:latin typeface="Avenir Next" charset="0"/>
                <a:ea typeface="Avenir Next" charset="0"/>
                <a:cs typeface="Avenir Next" charset="0"/>
              </a:rPr>
              <a:t>How far from the sensor do you want something to be to trigger an action?</a:t>
            </a:r>
          </a:p>
        </p:txBody>
      </p:sp>
      <p:sp>
        <p:nvSpPr>
          <p:cNvPr id="8" name="TextBox 7"/>
          <p:cNvSpPr txBox="1"/>
          <p:nvPr/>
        </p:nvSpPr>
        <p:spPr>
          <a:xfrm>
            <a:off x="844160" y="3452167"/>
            <a:ext cx="3917934" cy="461665"/>
          </a:xfrm>
          <a:prstGeom prst="rect">
            <a:avLst/>
          </a:prstGeom>
          <a:noFill/>
        </p:spPr>
        <p:txBody>
          <a:bodyPr wrap="square" rtlCol="0">
            <a:spAutoFit/>
          </a:bodyPr>
          <a:lstStyle/>
          <a:p>
            <a:r>
              <a:rPr lang="en-US" sz="2400" i="1" dirty="0">
                <a:latin typeface="Avenir Next" charset="0"/>
                <a:ea typeface="Avenir Next" charset="0"/>
                <a:cs typeface="Avenir Next" charset="0"/>
              </a:rPr>
              <a:t>Input from distance sensor</a:t>
            </a:r>
          </a:p>
        </p:txBody>
      </p:sp>
      <p:pic>
        <p:nvPicPr>
          <p:cNvPr id="16" name="Picture 15"/>
          <p:cNvPicPr/>
          <p:nvPr/>
        </p:nvPicPr>
        <p:blipFill>
          <a:blip r:embed="rId3">
            <a:extLst>
              <a:ext uri="{28A0092B-C50C-407E-A947-70E740481C1C}">
                <a14:useLocalDpi xmlns:a14="http://schemas.microsoft.com/office/drawing/2010/main" val="0"/>
              </a:ext>
            </a:extLst>
          </a:blip>
          <a:srcRect/>
          <a:stretch>
            <a:fillRect/>
          </a:stretch>
        </p:blipFill>
        <p:spPr bwMode="auto">
          <a:xfrm>
            <a:off x="844160" y="2444237"/>
            <a:ext cx="5031417" cy="675201"/>
          </a:xfrm>
          <a:prstGeom prst="rect">
            <a:avLst/>
          </a:prstGeom>
          <a:noFill/>
          <a:ln>
            <a:noFill/>
          </a:ln>
        </p:spPr>
      </p:pic>
      <p:cxnSp>
        <p:nvCxnSpPr>
          <p:cNvPr id="21" name="Straight Arrow Connector 20"/>
          <p:cNvCxnSpPr/>
          <p:nvPr/>
        </p:nvCxnSpPr>
        <p:spPr>
          <a:xfrm>
            <a:off x="1579047" y="2860667"/>
            <a:ext cx="0" cy="577743"/>
          </a:xfrm>
          <a:prstGeom prst="straightConnector1">
            <a:avLst/>
          </a:prstGeom>
          <a:ln w="38100">
            <a:solidFill>
              <a:srgbClr val="7030A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053264" y="2960347"/>
            <a:ext cx="15968" cy="1097303"/>
          </a:xfrm>
          <a:prstGeom prst="straightConnector1">
            <a:avLst/>
          </a:prstGeom>
          <a:ln w="38100">
            <a:solidFill>
              <a:schemeClr val="accent6"/>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428891" y="2884729"/>
            <a:ext cx="225951" cy="1377458"/>
          </a:xfrm>
          <a:prstGeom prst="straightConnector1">
            <a:avLst/>
          </a:prstGeom>
          <a:ln w="38100">
            <a:solidFill>
              <a:schemeClr val="accent6"/>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525252" y="3966551"/>
            <a:ext cx="2007823" cy="461665"/>
          </a:xfrm>
          <a:prstGeom prst="rect">
            <a:avLst/>
          </a:prstGeom>
          <a:noFill/>
        </p:spPr>
        <p:txBody>
          <a:bodyPr wrap="square" rtlCol="0">
            <a:spAutoFit/>
          </a:bodyPr>
          <a:lstStyle/>
          <a:p>
            <a:r>
              <a:rPr lang="en-US" sz="2400" i="1">
                <a:latin typeface="Avenir Next" charset="0"/>
                <a:ea typeface="Avenir Next" charset="0"/>
                <a:cs typeface="Avenir Next" charset="0"/>
              </a:rPr>
              <a:t>Greater than</a:t>
            </a:r>
            <a:endParaRPr lang="en-US" sz="2400" i="1" dirty="0">
              <a:latin typeface="Avenir Next" charset="0"/>
              <a:ea typeface="Avenir Next" charset="0"/>
              <a:cs typeface="Avenir Next" charset="0"/>
            </a:endParaRPr>
          </a:p>
        </p:txBody>
      </p:sp>
      <p:sp>
        <p:nvSpPr>
          <p:cNvPr id="32" name="TextBox 31"/>
          <p:cNvSpPr txBox="1"/>
          <p:nvPr/>
        </p:nvSpPr>
        <p:spPr>
          <a:xfrm>
            <a:off x="5428891" y="4291404"/>
            <a:ext cx="2007823" cy="461665"/>
          </a:xfrm>
          <a:prstGeom prst="rect">
            <a:avLst/>
          </a:prstGeom>
          <a:noFill/>
        </p:spPr>
        <p:txBody>
          <a:bodyPr wrap="square" rtlCol="0">
            <a:spAutoFit/>
          </a:bodyPr>
          <a:lstStyle/>
          <a:p>
            <a:r>
              <a:rPr lang="en-US" sz="2400" i="1" dirty="0">
                <a:latin typeface="Avenir Next" charset="0"/>
                <a:ea typeface="Avenir Next" charset="0"/>
                <a:cs typeface="Avenir Next" charset="0"/>
              </a:rPr>
              <a:t>30 cm</a:t>
            </a:r>
          </a:p>
        </p:txBody>
      </p:sp>
    </p:spTree>
    <p:extLst>
      <p:ext uri="{BB962C8B-B14F-4D97-AF65-F5344CB8AC3E}">
        <p14:creationId xmlns:p14="http://schemas.microsoft.com/office/powerpoint/2010/main" val="1347017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Next" charset="0"/>
                <a:ea typeface="Avenir Next" charset="0"/>
                <a:cs typeface="Avenir Next" charset="0"/>
              </a:rPr>
              <a:t>Test</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2125266"/>
            <a:ext cx="2872540" cy="3522595"/>
          </a:xfrm>
        </p:spPr>
      </p:pic>
      <p:sp>
        <p:nvSpPr>
          <p:cNvPr id="7" name="Oval 6"/>
          <p:cNvSpPr/>
          <p:nvPr/>
        </p:nvSpPr>
        <p:spPr>
          <a:xfrm>
            <a:off x="1407695" y="2125267"/>
            <a:ext cx="950495" cy="5173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ight Arrow 7"/>
          <p:cNvSpPr/>
          <p:nvPr/>
        </p:nvSpPr>
        <p:spPr>
          <a:xfrm rot="18872839">
            <a:off x="1187959" y="4400811"/>
            <a:ext cx="1567817" cy="2976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5295834" y="3372377"/>
            <a:ext cx="3535346" cy="1200329"/>
          </a:xfrm>
          <a:prstGeom prst="rect">
            <a:avLst/>
          </a:prstGeom>
          <a:noFill/>
        </p:spPr>
        <p:txBody>
          <a:bodyPr wrap="square" rtlCol="0">
            <a:spAutoFit/>
          </a:bodyPr>
          <a:lstStyle/>
          <a:p>
            <a:r>
              <a:rPr lang="en-US" sz="2400" i="1" dirty="0">
                <a:latin typeface="Avenir Next" charset="0"/>
                <a:ea typeface="Avenir Next" charset="0"/>
                <a:cs typeface="Avenir Next" charset="0"/>
              </a:rPr>
              <a:t>If </a:t>
            </a:r>
            <a:r>
              <a:rPr lang="en-US" sz="2400" i="1" dirty="0">
                <a:solidFill>
                  <a:schemeClr val="bg2">
                    <a:lumMod val="75000"/>
                  </a:schemeClr>
                </a:solidFill>
                <a:latin typeface="Avenir Next" charset="0"/>
                <a:ea typeface="Avenir Next" charset="0"/>
                <a:cs typeface="Avenir Next" charset="0"/>
              </a:rPr>
              <a:t>(this is true) </a:t>
            </a:r>
          </a:p>
          <a:p>
            <a:r>
              <a:rPr lang="en-US" sz="2400" i="1" dirty="0">
                <a:latin typeface="Avenir Next" charset="0"/>
                <a:ea typeface="Avenir Next" charset="0"/>
                <a:cs typeface="Avenir Next" charset="0"/>
              </a:rPr>
              <a:t>Then </a:t>
            </a:r>
            <a:r>
              <a:rPr lang="en-US" sz="2400" i="1" dirty="0">
                <a:solidFill>
                  <a:schemeClr val="bg2">
                    <a:lumMod val="75000"/>
                  </a:schemeClr>
                </a:solidFill>
                <a:latin typeface="Avenir Next" charset="0"/>
                <a:ea typeface="Avenir Next" charset="0"/>
                <a:cs typeface="Avenir Next" charset="0"/>
              </a:rPr>
              <a:t>(do this)</a:t>
            </a:r>
          </a:p>
          <a:p>
            <a:r>
              <a:rPr lang="en-US" sz="2400" i="1" dirty="0">
                <a:latin typeface="Avenir Next" charset="0"/>
                <a:ea typeface="Avenir Next" charset="0"/>
                <a:cs typeface="Avenir Next" charset="0"/>
              </a:rPr>
              <a:t>Else </a:t>
            </a:r>
            <a:r>
              <a:rPr lang="en-US" sz="2400" i="1" dirty="0">
                <a:solidFill>
                  <a:schemeClr val="bg2">
                    <a:lumMod val="75000"/>
                  </a:schemeClr>
                </a:solidFill>
                <a:latin typeface="Avenir Next" charset="0"/>
                <a:ea typeface="Avenir Next" charset="0"/>
                <a:cs typeface="Avenir Next" charset="0"/>
              </a:rPr>
              <a:t>(do this other thing)</a:t>
            </a:r>
          </a:p>
        </p:txBody>
      </p:sp>
      <p:cxnSp>
        <p:nvCxnSpPr>
          <p:cNvPr id="10" name="Straight Arrow Connector 9"/>
          <p:cNvCxnSpPr/>
          <p:nvPr/>
        </p:nvCxnSpPr>
        <p:spPr>
          <a:xfrm>
            <a:off x="3296653" y="3547151"/>
            <a:ext cx="1881390" cy="0"/>
          </a:xfrm>
          <a:prstGeom prst="straightConnector1">
            <a:avLst/>
          </a:prstGeom>
          <a:ln w="38100">
            <a:solidFill>
              <a:schemeClr val="accent4"/>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65350" y="2028295"/>
            <a:ext cx="4485841" cy="830997"/>
          </a:xfrm>
          <a:prstGeom prst="rect">
            <a:avLst/>
          </a:prstGeom>
          <a:noFill/>
        </p:spPr>
        <p:txBody>
          <a:bodyPr wrap="square" rtlCol="0">
            <a:spAutoFit/>
          </a:bodyPr>
          <a:lstStyle/>
          <a:p>
            <a:r>
              <a:rPr lang="en-US" sz="2400" dirty="0">
                <a:latin typeface="Avenir Next" charset="0"/>
                <a:ea typeface="Avenir Next" charset="0"/>
                <a:cs typeface="Avenir Next" charset="0"/>
              </a:rPr>
              <a:t>Test if the condition we set is true, and do something</a:t>
            </a:r>
            <a:endParaRPr lang="en-US" sz="2400" dirty="0">
              <a:solidFill>
                <a:schemeClr val="bg2">
                  <a:lumMod val="75000"/>
                </a:schemeClr>
              </a:solidFill>
              <a:latin typeface="Avenir Next" charset="0"/>
              <a:ea typeface="Avenir Next" charset="0"/>
              <a:cs typeface="Avenir Next" charset="0"/>
            </a:endParaRPr>
          </a:p>
        </p:txBody>
      </p:sp>
    </p:spTree>
    <p:extLst>
      <p:ext uri="{BB962C8B-B14F-4D97-AF65-F5344CB8AC3E}">
        <p14:creationId xmlns:p14="http://schemas.microsoft.com/office/powerpoint/2010/main" val="1087923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1982203" cy="994172"/>
          </a:xfrm>
        </p:spPr>
        <p:txBody>
          <a:bodyPr/>
          <a:lstStyle/>
          <a:p>
            <a:r>
              <a:rPr lang="en-US" dirty="0">
                <a:latin typeface="Avenir Next" charset="0"/>
                <a:ea typeface="Avenir Next" charset="0"/>
                <a:cs typeface="Avenir Next" charset="0"/>
              </a:rPr>
              <a:t>Test</a:t>
            </a:r>
          </a:p>
        </p:txBody>
      </p:sp>
      <p:cxnSp>
        <p:nvCxnSpPr>
          <p:cNvPr id="10" name="Straight Arrow Connector 9"/>
          <p:cNvCxnSpPr/>
          <p:nvPr/>
        </p:nvCxnSpPr>
        <p:spPr>
          <a:xfrm>
            <a:off x="3296653" y="3547151"/>
            <a:ext cx="1881390" cy="0"/>
          </a:xfrm>
          <a:prstGeom prst="straightConnector1">
            <a:avLst/>
          </a:prstGeom>
          <a:ln w="38100">
            <a:solidFill>
              <a:schemeClr val="accent4"/>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25266"/>
            <a:ext cx="5461786" cy="2501956"/>
          </a:xfrm>
          <a:prstGeom prst="rect">
            <a:avLst/>
          </a:prstGeom>
        </p:spPr>
      </p:pic>
      <p:sp>
        <p:nvSpPr>
          <p:cNvPr id="13" name="TextBox 12"/>
          <p:cNvSpPr txBox="1"/>
          <p:nvPr/>
        </p:nvSpPr>
        <p:spPr>
          <a:xfrm>
            <a:off x="5594684" y="1961268"/>
            <a:ext cx="3573930" cy="2308324"/>
          </a:xfrm>
          <a:prstGeom prst="rect">
            <a:avLst/>
          </a:prstGeom>
          <a:noFill/>
        </p:spPr>
        <p:txBody>
          <a:bodyPr wrap="square" rtlCol="0">
            <a:spAutoFit/>
          </a:bodyPr>
          <a:lstStyle/>
          <a:p>
            <a:r>
              <a:rPr lang="en-US" sz="2400" i="1" dirty="0">
                <a:latin typeface="Avenir Next" charset="0"/>
                <a:ea typeface="Avenir Next" charset="0"/>
                <a:cs typeface="Avenir Next" charset="0"/>
              </a:rPr>
              <a:t>Test if </a:t>
            </a:r>
          </a:p>
          <a:p>
            <a:r>
              <a:rPr lang="en-US" sz="2400" i="1" dirty="0">
                <a:latin typeface="Avenir Next" charset="0"/>
                <a:ea typeface="Avenir Next" charset="0"/>
                <a:cs typeface="Avenir Next" charset="0"/>
              </a:rPr>
              <a:t>Distance sensor value is </a:t>
            </a:r>
          </a:p>
          <a:p>
            <a:r>
              <a:rPr lang="en-US" sz="2400" i="1" dirty="0">
                <a:latin typeface="Avenir Next" charset="0"/>
                <a:ea typeface="Avenir Next" charset="0"/>
                <a:cs typeface="Avenir Next" charset="0"/>
              </a:rPr>
              <a:t>Greater Than </a:t>
            </a:r>
          </a:p>
          <a:p>
            <a:r>
              <a:rPr lang="en-US" sz="2400" i="1" dirty="0">
                <a:latin typeface="Avenir Next" charset="0"/>
                <a:ea typeface="Avenir Next" charset="0"/>
                <a:cs typeface="Avenir Next" charset="0"/>
              </a:rPr>
              <a:t>30 cm</a:t>
            </a:r>
          </a:p>
          <a:p>
            <a:r>
              <a:rPr lang="en-US" sz="2400" i="1" dirty="0">
                <a:latin typeface="Avenir Next" charset="0"/>
                <a:ea typeface="Avenir Next" charset="0"/>
                <a:cs typeface="Avenir Next" charset="0"/>
              </a:rPr>
              <a:t>Then </a:t>
            </a:r>
            <a:r>
              <a:rPr lang="en-US" sz="2400" i="1" dirty="0">
                <a:solidFill>
                  <a:schemeClr val="bg2">
                    <a:lumMod val="75000"/>
                  </a:schemeClr>
                </a:solidFill>
                <a:latin typeface="Avenir Next" charset="0"/>
                <a:ea typeface="Avenir Next" charset="0"/>
                <a:cs typeface="Avenir Next" charset="0"/>
              </a:rPr>
              <a:t>(do this)</a:t>
            </a:r>
          </a:p>
          <a:p>
            <a:r>
              <a:rPr lang="en-US" sz="2400" i="1" dirty="0">
                <a:latin typeface="Avenir Next" charset="0"/>
                <a:ea typeface="Avenir Next" charset="0"/>
                <a:cs typeface="Avenir Next" charset="0"/>
              </a:rPr>
              <a:t>Else </a:t>
            </a:r>
            <a:r>
              <a:rPr lang="en-US" sz="2400" i="1" dirty="0">
                <a:solidFill>
                  <a:schemeClr val="bg2">
                    <a:lumMod val="75000"/>
                  </a:schemeClr>
                </a:solidFill>
                <a:latin typeface="Avenir Next" charset="0"/>
                <a:ea typeface="Avenir Next" charset="0"/>
                <a:cs typeface="Avenir Next" charset="0"/>
              </a:rPr>
              <a:t>(do this other thing)</a:t>
            </a:r>
          </a:p>
        </p:txBody>
      </p:sp>
      <p:cxnSp>
        <p:nvCxnSpPr>
          <p:cNvPr id="16" name="Straight Arrow Connector 15"/>
          <p:cNvCxnSpPr/>
          <p:nvPr/>
        </p:nvCxnSpPr>
        <p:spPr>
          <a:xfrm flipV="1">
            <a:off x="3872040" y="2571249"/>
            <a:ext cx="1782802" cy="441457"/>
          </a:xfrm>
          <a:prstGeom prst="straightConnector1">
            <a:avLst/>
          </a:prstGeom>
          <a:ln w="38100">
            <a:solidFill>
              <a:srgbClr val="7030A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237348" y="2939702"/>
            <a:ext cx="1417494" cy="73004"/>
          </a:xfrm>
          <a:prstGeom prst="straightConnector1">
            <a:avLst/>
          </a:prstGeom>
          <a:ln w="38100">
            <a:solidFill>
              <a:schemeClr val="accent6"/>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320252" y="3259017"/>
            <a:ext cx="1334590" cy="2723"/>
          </a:xfrm>
          <a:prstGeom prst="straightConnector1">
            <a:avLst/>
          </a:prstGeom>
          <a:ln w="38100">
            <a:solidFill>
              <a:schemeClr val="accent6"/>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237348" y="3878020"/>
            <a:ext cx="1417494" cy="119472"/>
          </a:xfrm>
          <a:prstGeom prst="straightConnector1">
            <a:avLst/>
          </a:prstGeom>
          <a:ln w="38100">
            <a:solidFill>
              <a:schemeClr val="accent4"/>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773452" y="3444883"/>
            <a:ext cx="1881390" cy="203693"/>
          </a:xfrm>
          <a:prstGeom prst="straightConnector1">
            <a:avLst/>
          </a:prstGeom>
          <a:ln w="38100">
            <a:solidFill>
              <a:schemeClr val="accent4"/>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2355958" y="2125266"/>
            <a:ext cx="3298884" cy="814436"/>
          </a:xfrm>
          <a:prstGeom prst="straightConnector1">
            <a:avLst/>
          </a:prstGeom>
          <a:ln w="38100">
            <a:solidFill>
              <a:schemeClr val="accent4"/>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239503" y="1463694"/>
            <a:ext cx="5795636" cy="461665"/>
          </a:xfrm>
          <a:prstGeom prst="rect">
            <a:avLst/>
          </a:prstGeom>
          <a:noFill/>
        </p:spPr>
        <p:txBody>
          <a:bodyPr wrap="square" rtlCol="0">
            <a:spAutoFit/>
          </a:bodyPr>
          <a:lstStyle/>
          <a:p>
            <a:r>
              <a:rPr lang="en-US" sz="2400" i="1" dirty="0">
                <a:latin typeface="Avenir Next" charset="0"/>
                <a:ea typeface="Avenir Next" charset="0"/>
                <a:cs typeface="Avenir Next" charset="0"/>
              </a:rPr>
              <a:t>	When space bar pressed,</a:t>
            </a:r>
          </a:p>
        </p:txBody>
      </p:sp>
      <p:cxnSp>
        <p:nvCxnSpPr>
          <p:cNvPr id="35" name="Straight Arrow Connector 34"/>
          <p:cNvCxnSpPr/>
          <p:nvPr/>
        </p:nvCxnSpPr>
        <p:spPr>
          <a:xfrm flipV="1">
            <a:off x="2355958" y="1732222"/>
            <a:ext cx="1617032" cy="847956"/>
          </a:xfrm>
          <a:prstGeom prst="straightConnector1">
            <a:avLst/>
          </a:prstGeom>
          <a:ln w="38100">
            <a:solidFill>
              <a:srgbClr val="FF93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8081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3771"/>
            <a:ext cx="7886700" cy="994172"/>
          </a:xfrm>
        </p:spPr>
        <p:txBody>
          <a:bodyPr/>
          <a:lstStyle/>
          <a:p>
            <a:r>
              <a:rPr lang="en-US" dirty="0">
                <a:latin typeface="Avenir Book" charset="0"/>
                <a:ea typeface="Avenir Book" charset="0"/>
                <a:cs typeface="Avenir Book" charset="0"/>
              </a:rPr>
              <a:t>Make something happen</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25266"/>
            <a:ext cx="5572821" cy="2870847"/>
          </a:xfrm>
          <a:prstGeom prst="rect">
            <a:avLst/>
          </a:prstGeom>
        </p:spPr>
      </p:pic>
      <p:sp>
        <p:nvSpPr>
          <p:cNvPr id="21" name="TextBox 20"/>
          <p:cNvSpPr txBox="1"/>
          <p:nvPr/>
        </p:nvSpPr>
        <p:spPr>
          <a:xfrm>
            <a:off x="5770646" y="2214096"/>
            <a:ext cx="2574758" cy="830997"/>
          </a:xfrm>
          <a:prstGeom prst="rect">
            <a:avLst/>
          </a:prstGeom>
          <a:noFill/>
        </p:spPr>
        <p:txBody>
          <a:bodyPr wrap="square" rtlCol="0">
            <a:spAutoFit/>
          </a:bodyPr>
          <a:lstStyle/>
          <a:p>
            <a:r>
              <a:rPr lang="en-US" sz="2400" i="1" dirty="0">
                <a:latin typeface="Avenir Next" charset="0"/>
                <a:ea typeface="Avenir Next" charset="0"/>
                <a:cs typeface="Avenir Next" charset="0"/>
              </a:rPr>
              <a:t>If </a:t>
            </a:r>
            <a:r>
              <a:rPr lang="en-US" sz="2400" i="1" dirty="0">
                <a:solidFill>
                  <a:srgbClr val="00B050"/>
                </a:solidFill>
                <a:latin typeface="Avenir Next" charset="0"/>
                <a:ea typeface="Avenir Next" charset="0"/>
                <a:cs typeface="Avenir Next" charset="0"/>
              </a:rPr>
              <a:t>this</a:t>
            </a:r>
            <a:r>
              <a:rPr lang="en-US" sz="2400" i="1" dirty="0">
                <a:latin typeface="Avenir Next" charset="0"/>
                <a:ea typeface="Avenir Next" charset="0"/>
                <a:cs typeface="Avenir Next" charset="0"/>
              </a:rPr>
              <a:t> is true, then</a:t>
            </a:r>
          </a:p>
        </p:txBody>
      </p:sp>
      <p:cxnSp>
        <p:nvCxnSpPr>
          <p:cNvPr id="22" name="Straight Arrow Connector 21"/>
          <p:cNvCxnSpPr/>
          <p:nvPr/>
        </p:nvCxnSpPr>
        <p:spPr>
          <a:xfrm flipV="1">
            <a:off x="4699837" y="2433387"/>
            <a:ext cx="1070810" cy="505327"/>
          </a:xfrm>
          <a:prstGeom prst="straightConnector1">
            <a:avLst/>
          </a:prstGeom>
          <a:ln w="38100">
            <a:solidFill>
              <a:srgbClr val="00B05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572821" y="3178262"/>
            <a:ext cx="3469607" cy="461665"/>
          </a:xfrm>
          <a:prstGeom prst="rect">
            <a:avLst/>
          </a:prstGeom>
          <a:noFill/>
        </p:spPr>
        <p:txBody>
          <a:bodyPr wrap="square" rtlCol="0">
            <a:spAutoFit/>
          </a:bodyPr>
          <a:lstStyle/>
          <a:p>
            <a:r>
              <a:rPr lang="en-US" sz="2400" i="1" dirty="0">
                <a:latin typeface="Avenir Next" charset="0"/>
                <a:ea typeface="Avenir Next" charset="0"/>
                <a:cs typeface="Avenir Next" charset="0"/>
              </a:rPr>
              <a:t>Turn LED on half power</a:t>
            </a:r>
          </a:p>
        </p:txBody>
      </p:sp>
      <p:sp>
        <p:nvSpPr>
          <p:cNvPr id="28" name="TextBox 27"/>
          <p:cNvSpPr txBox="1"/>
          <p:nvPr/>
        </p:nvSpPr>
        <p:spPr>
          <a:xfrm>
            <a:off x="5572821" y="4105264"/>
            <a:ext cx="2574758" cy="461665"/>
          </a:xfrm>
          <a:prstGeom prst="rect">
            <a:avLst/>
          </a:prstGeom>
          <a:noFill/>
        </p:spPr>
        <p:txBody>
          <a:bodyPr wrap="square" rtlCol="0">
            <a:spAutoFit/>
          </a:bodyPr>
          <a:lstStyle/>
          <a:p>
            <a:r>
              <a:rPr lang="en-US" sz="2400" i="1" dirty="0">
                <a:latin typeface="Avenir Next" charset="0"/>
                <a:ea typeface="Avenir Next" charset="0"/>
                <a:cs typeface="Avenir Next" charset="0"/>
              </a:rPr>
              <a:t>Turn LED off</a:t>
            </a:r>
          </a:p>
        </p:txBody>
      </p:sp>
      <p:sp>
        <p:nvSpPr>
          <p:cNvPr id="29" name="TextBox 28"/>
          <p:cNvSpPr txBox="1"/>
          <p:nvPr/>
        </p:nvSpPr>
        <p:spPr>
          <a:xfrm>
            <a:off x="5940592" y="3652996"/>
            <a:ext cx="2574758" cy="461665"/>
          </a:xfrm>
          <a:prstGeom prst="rect">
            <a:avLst/>
          </a:prstGeom>
          <a:noFill/>
        </p:spPr>
        <p:txBody>
          <a:bodyPr wrap="square" rtlCol="0">
            <a:spAutoFit/>
          </a:bodyPr>
          <a:lstStyle/>
          <a:p>
            <a:r>
              <a:rPr lang="en-US" sz="2400" i="1" dirty="0">
                <a:latin typeface="Avenir Next" charset="0"/>
                <a:ea typeface="Avenir Next" charset="0"/>
                <a:cs typeface="Avenir Next" charset="0"/>
              </a:rPr>
              <a:t>Otherwise,</a:t>
            </a:r>
          </a:p>
        </p:txBody>
      </p:sp>
      <p:cxnSp>
        <p:nvCxnSpPr>
          <p:cNvPr id="30" name="Straight Arrow Connector 29"/>
          <p:cNvCxnSpPr>
            <a:endCxn id="29" idx="1"/>
          </p:cNvCxnSpPr>
          <p:nvPr/>
        </p:nvCxnSpPr>
        <p:spPr>
          <a:xfrm>
            <a:off x="5235241" y="3878527"/>
            <a:ext cx="705351" cy="5302"/>
          </a:xfrm>
          <a:prstGeom prst="straightConnector1">
            <a:avLst/>
          </a:prstGeom>
          <a:ln w="38100">
            <a:solidFill>
              <a:srgbClr val="FFC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26" idx="1"/>
          </p:cNvCxnSpPr>
          <p:nvPr/>
        </p:nvCxnSpPr>
        <p:spPr>
          <a:xfrm flipV="1">
            <a:off x="2786410" y="3409095"/>
            <a:ext cx="2786411" cy="151596"/>
          </a:xfrm>
          <a:prstGeom prst="straightConnector1">
            <a:avLst/>
          </a:prstGeom>
          <a:ln w="38100">
            <a:solidFill>
              <a:srgbClr val="7030A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endCxn id="28" idx="1"/>
          </p:cNvCxnSpPr>
          <p:nvPr/>
        </p:nvCxnSpPr>
        <p:spPr>
          <a:xfrm>
            <a:off x="2680584" y="4302355"/>
            <a:ext cx="2892237" cy="33742"/>
          </a:xfrm>
          <a:prstGeom prst="straightConnector1">
            <a:avLst/>
          </a:prstGeom>
          <a:ln w="38100">
            <a:solidFill>
              <a:srgbClr val="7030A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732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3771"/>
            <a:ext cx="7886700" cy="994172"/>
          </a:xfrm>
        </p:spPr>
        <p:txBody>
          <a:bodyPr/>
          <a:lstStyle/>
          <a:p>
            <a:r>
              <a:rPr lang="en-US" dirty="0">
                <a:latin typeface="Avenir Book" charset="0"/>
                <a:ea typeface="Avenir Book" charset="0"/>
                <a:cs typeface="Avenir Book" charset="0"/>
              </a:rPr>
              <a:t>Keep doing it</a:t>
            </a:r>
          </a:p>
        </p:txBody>
      </p:sp>
      <p:sp>
        <p:nvSpPr>
          <p:cNvPr id="26" name="TextBox 25"/>
          <p:cNvSpPr txBox="1"/>
          <p:nvPr/>
        </p:nvSpPr>
        <p:spPr>
          <a:xfrm>
            <a:off x="5587916" y="2473731"/>
            <a:ext cx="3469607" cy="461665"/>
          </a:xfrm>
          <a:prstGeom prst="rect">
            <a:avLst/>
          </a:prstGeom>
          <a:noFill/>
        </p:spPr>
        <p:txBody>
          <a:bodyPr wrap="square" rtlCol="0">
            <a:spAutoFit/>
          </a:bodyPr>
          <a:lstStyle/>
          <a:p>
            <a:r>
              <a:rPr lang="en-US" sz="2400" i="1" dirty="0">
                <a:latin typeface="Avenir Next" charset="0"/>
                <a:ea typeface="Avenir Next" charset="0"/>
                <a:cs typeface="Avenir Next" charset="0"/>
              </a:rPr>
              <a:t>Keep sensing forever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2914"/>
            <a:ext cx="5587916" cy="3356008"/>
          </a:xfrm>
          <a:prstGeom prst="rect">
            <a:avLst/>
          </a:prstGeom>
        </p:spPr>
      </p:pic>
      <p:cxnSp>
        <p:nvCxnSpPr>
          <p:cNvPr id="13" name="Straight Arrow Connector 12"/>
          <p:cNvCxnSpPr>
            <a:endCxn id="26" idx="1"/>
          </p:cNvCxnSpPr>
          <p:nvPr/>
        </p:nvCxnSpPr>
        <p:spPr>
          <a:xfrm flipV="1">
            <a:off x="1431758" y="2704564"/>
            <a:ext cx="4156158" cy="256506"/>
          </a:xfrm>
          <a:prstGeom prst="straightConnector1">
            <a:avLst/>
          </a:prstGeom>
          <a:ln w="38100">
            <a:solidFill>
              <a:schemeClr val="accent4"/>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80420" y="3023305"/>
            <a:ext cx="3469607" cy="830997"/>
          </a:xfrm>
          <a:prstGeom prst="rect">
            <a:avLst/>
          </a:prstGeom>
          <a:noFill/>
        </p:spPr>
        <p:txBody>
          <a:bodyPr wrap="square" rtlCol="0">
            <a:spAutoFit/>
          </a:bodyPr>
          <a:lstStyle/>
          <a:p>
            <a:r>
              <a:rPr lang="en-US" sz="2400" i="1" dirty="0">
                <a:solidFill>
                  <a:schemeClr val="accent4"/>
                </a:solidFill>
                <a:latin typeface="Avenir Next" charset="0"/>
                <a:ea typeface="Avenir Next" charset="0"/>
                <a:cs typeface="Avenir Next" charset="0"/>
              </a:rPr>
              <a:t>*This is important to make the sensor work</a:t>
            </a:r>
          </a:p>
        </p:txBody>
      </p:sp>
    </p:spTree>
    <p:extLst>
      <p:ext uri="{BB962C8B-B14F-4D97-AF65-F5344CB8AC3E}">
        <p14:creationId xmlns:p14="http://schemas.microsoft.com/office/powerpoint/2010/main" val="1634110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Book" charset="0"/>
                <a:ea typeface="Avenir Book" charset="0"/>
                <a:cs typeface="Avenir Book" charset="0"/>
              </a:rPr>
              <a:t>Save your program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489" y="2125266"/>
            <a:ext cx="3390900" cy="2886075"/>
          </a:xfrm>
          <a:prstGeom prst="rect">
            <a:avLst/>
          </a:prstGeom>
        </p:spPr>
      </p:pic>
      <p:sp>
        <p:nvSpPr>
          <p:cNvPr id="5" name="Striped Right Arrow 4"/>
          <p:cNvSpPr/>
          <p:nvPr/>
        </p:nvSpPr>
        <p:spPr>
          <a:xfrm>
            <a:off x="718985" y="2861417"/>
            <a:ext cx="1471152" cy="785352"/>
          </a:xfrm>
          <a:prstGeom prst="strip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59355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3"/>
          <a:srcRect l="70937" t="57124" r="1752" b="13973"/>
          <a:stretch/>
        </p:blipFill>
        <p:spPr>
          <a:xfrm>
            <a:off x="325412" y="5447017"/>
            <a:ext cx="2258050" cy="1181874"/>
          </a:xfrm>
          <a:prstGeom prst="rect">
            <a:avLst/>
          </a:prstGeom>
        </p:spPr>
      </p:pic>
      <p:sp>
        <p:nvSpPr>
          <p:cNvPr id="46" name="Title 45"/>
          <p:cNvSpPr>
            <a:spLocks noGrp="1"/>
          </p:cNvSpPr>
          <p:nvPr>
            <p:ph type="title"/>
          </p:nvPr>
        </p:nvSpPr>
        <p:spPr>
          <a:xfrm>
            <a:off x="306843" y="24423"/>
            <a:ext cx="4458370" cy="1963403"/>
          </a:xfrm>
        </p:spPr>
        <p:txBody>
          <a:bodyPr>
            <a:normAutofit/>
          </a:bodyPr>
          <a:lstStyle/>
          <a:p>
            <a:pPr algn="l"/>
            <a:r>
              <a:rPr lang="en-US" sz="3600" dirty="0">
                <a:latin typeface="Avenir Next" charset="0"/>
                <a:ea typeface="Avenir Next" charset="0"/>
                <a:cs typeface="Avenir Next" charset="0"/>
              </a:rPr>
              <a:t>How does it work together? </a:t>
            </a:r>
            <a:br>
              <a:rPr lang="en-US" sz="3600" dirty="0">
                <a:latin typeface="Avenir Next" charset="0"/>
                <a:ea typeface="Avenir Next" charset="0"/>
                <a:cs typeface="Avenir Next" charset="0"/>
              </a:rPr>
            </a:br>
            <a:r>
              <a:rPr lang="en-US" sz="2400" dirty="0">
                <a:latin typeface="Avenir Next" charset="0"/>
                <a:ea typeface="Avenir Next" charset="0"/>
                <a:cs typeface="Avenir Next" charset="0"/>
              </a:rPr>
              <a:t>(A Model)</a:t>
            </a:r>
          </a:p>
        </p:txBody>
      </p:sp>
      <p:pic>
        <p:nvPicPr>
          <p:cNvPr id="35"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58284" t="17508" r="8962" b="39553"/>
          <a:stretch/>
        </p:blipFill>
        <p:spPr>
          <a:xfrm>
            <a:off x="7656286" y="2874587"/>
            <a:ext cx="1153558" cy="1553471"/>
          </a:xfrm>
        </p:spPr>
      </p:pic>
      <p:pic>
        <p:nvPicPr>
          <p:cNvPr id="37" name="Picture 36"/>
          <p:cNvPicPr>
            <a:picLocks noChangeAspect="1"/>
          </p:cNvPicPr>
          <p:nvPr/>
        </p:nvPicPr>
        <p:blipFill rotWithShape="1">
          <a:blip r:embed="rId3"/>
          <a:srcRect l="46407" r="24052" b="49708"/>
          <a:stretch/>
        </p:blipFill>
        <p:spPr>
          <a:xfrm rot="10800000">
            <a:off x="168048" y="2420294"/>
            <a:ext cx="2302199" cy="1917400"/>
          </a:xfrm>
          <a:prstGeom prst="rect">
            <a:avLst/>
          </a:prstGeom>
        </p:spPr>
      </p:pic>
      <p:sp>
        <p:nvSpPr>
          <p:cNvPr id="13" name="Rounded Rectangle 4"/>
          <p:cNvSpPr/>
          <p:nvPr/>
        </p:nvSpPr>
        <p:spPr>
          <a:xfrm>
            <a:off x="308145" y="3958099"/>
            <a:ext cx="2275317" cy="1378304"/>
          </a:xfrm>
          <a:prstGeom prst="rect">
            <a:avLst/>
          </a:prstGeom>
        </p:spPr>
        <p:style>
          <a:lnRef idx="3">
            <a:schemeClr val="lt1"/>
          </a:lnRef>
          <a:fillRef idx="1">
            <a:schemeClr val="accent3"/>
          </a:fillRef>
          <a:effectRef idx="1">
            <a:schemeClr val="accent3"/>
          </a:effectRef>
          <a:fontRef idx="minor">
            <a:schemeClr val="lt1"/>
          </a:fontRef>
        </p:style>
        <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latin typeface="Avenir Next" charset="0"/>
                <a:ea typeface="Avenir Next" charset="0"/>
                <a:cs typeface="Avenir Next" charset="0"/>
              </a:rPr>
              <a:t>Inputs</a:t>
            </a:r>
          </a:p>
          <a:p>
            <a:pPr lvl="0" algn="ctr" defTabSz="1155700">
              <a:lnSpc>
                <a:spcPct val="90000"/>
              </a:lnSpc>
              <a:spcBef>
                <a:spcPct val="0"/>
              </a:spcBef>
              <a:spcAft>
                <a:spcPct val="35000"/>
              </a:spcAft>
            </a:pPr>
            <a:r>
              <a:rPr lang="en-US" sz="2600" kern="1200" dirty="0">
                <a:latin typeface="Avenir Next" charset="0"/>
                <a:ea typeface="Avenir Next" charset="0"/>
                <a:cs typeface="Avenir Next" charset="0"/>
              </a:rPr>
              <a:t>(sensors)</a:t>
            </a:r>
          </a:p>
        </p:txBody>
      </p:sp>
      <p:sp>
        <p:nvSpPr>
          <p:cNvPr id="16" name="Rounded Rectangle 4"/>
          <p:cNvSpPr/>
          <p:nvPr/>
        </p:nvSpPr>
        <p:spPr>
          <a:xfrm>
            <a:off x="6466987" y="3958099"/>
            <a:ext cx="2542153" cy="1378304"/>
          </a:xfrm>
          <a:prstGeom prst="rect">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latin typeface="Avenir Next" charset="0"/>
                <a:ea typeface="Avenir Next" charset="0"/>
                <a:cs typeface="Avenir Next" charset="0"/>
              </a:rPr>
              <a:t>Outputs</a:t>
            </a:r>
          </a:p>
          <a:p>
            <a:pPr lvl="0" algn="ctr" defTabSz="1155700">
              <a:lnSpc>
                <a:spcPct val="90000"/>
              </a:lnSpc>
              <a:spcBef>
                <a:spcPct val="0"/>
              </a:spcBef>
              <a:spcAft>
                <a:spcPct val="35000"/>
              </a:spcAft>
            </a:pPr>
            <a:r>
              <a:rPr lang="en-US" sz="2600" kern="1200" dirty="0">
                <a:latin typeface="Avenir Next" charset="0"/>
                <a:ea typeface="Avenir Next" charset="0"/>
                <a:cs typeface="Avenir Next" charset="0"/>
              </a:rPr>
              <a:t>(lights, motors)</a:t>
            </a:r>
          </a:p>
        </p:txBody>
      </p:sp>
      <p:sp>
        <p:nvSpPr>
          <p:cNvPr id="18" name="Rounded Rectangle 17"/>
          <p:cNvSpPr/>
          <p:nvPr/>
        </p:nvSpPr>
        <p:spPr>
          <a:xfrm>
            <a:off x="6528405" y="1351341"/>
            <a:ext cx="2351854" cy="1464066"/>
          </a:xfrm>
          <a:prstGeom prst="roundRect">
            <a:avLst>
              <a:gd name="adj" fmla="val 10000"/>
            </a:avLst>
          </a:prstGeom>
        </p:spPr>
        <p:style>
          <a:lnRef idx="2">
            <a:schemeClr val="accent4">
              <a:shade val="50000"/>
            </a:schemeClr>
          </a:lnRef>
          <a:fillRef idx="1">
            <a:schemeClr val="accent4"/>
          </a:fillRef>
          <a:effectRef idx="0">
            <a:schemeClr val="accent4"/>
          </a:effectRef>
          <a:fontRef idx="minor">
            <a:schemeClr val="lt1"/>
          </a:fontRef>
        </p:style>
        <p:txBody>
          <a:bodyPr/>
          <a:lstStyle/>
          <a:p>
            <a:endParaRPr lang="en-US" dirty="0"/>
          </a:p>
        </p:txBody>
      </p:sp>
      <p:sp>
        <p:nvSpPr>
          <p:cNvPr id="19" name="Rounded Rectangle 4"/>
          <p:cNvSpPr/>
          <p:nvPr/>
        </p:nvSpPr>
        <p:spPr>
          <a:xfrm>
            <a:off x="6566674" y="1394222"/>
            <a:ext cx="2275317" cy="13783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ctr"/>
            <a:r>
              <a:rPr lang="en-US" sz="2800" dirty="0">
                <a:latin typeface="Avenir Next" charset="0"/>
                <a:ea typeface="Avenir Next" charset="0"/>
                <a:cs typeface="Avenir Next" charset="0"/>
              </a:rPr>
              <a:t>Storage</a:t>
            </a:r>
          </a:p>
          <a:p>
            <a:pPr lvl="0" algn="ctr"/>
            <a:r>
              <a:rPr lang="en-US" sz="2800" dirty="0">
                <a:latin typeface="Avenir Next" charset="0"/>
                <a:ea typeface="Avenir Next" charset="0"/>
                <a:cs typeface="Avenir Next" charset="0"/>
              </a:rPr>
              <a:t>(on laptop)</a:t>
            </a:r>
          </a:p>
        </p:txBody>
      </p:sp>
      <p:sp>
        <p:nvSpPr>
          <p:cNvPr id="25" name="Rounded Rectangle 4"/>
          <p:cNvSpPr/>
          <p:nvPr/>
        </p:nvSpPr>
        <p:spPr>
          <a:xfrm>
            <a:off x="3332504" y="3958099"/>
            <a:ext cx="2602587" cy="1378304"/>
          </a:xfrm>
          <a:prstGeom prst="rect">
            <a:avLst/>
          </a:prstGeom>
        </p:spPr>
        <p:style>
          <a:lnRef idx="3">
            <a:schemeClr val="lt1"/>
          </a:lnRef>
          <a:fillRef idx="1">
            <a:schemeClr val="dk1"/>
          </a:fillRef>
          <a:effectRef idx="1">
            <a:schemeClr val="dk1"/>
          </a:effectRef>
          <a:fontRef idx="minor">
            <a:schemeClr val="lt1"/>
          </a:fontRef>
        </p:style>
        <p:txBody>
          <a:bodyPr spcFirstLastPara="0" vert="horz" wrap="square" lIns="99060" tIns="99060" rIns="99060" bIns="99060" numCol="1" spcCol="1270" anchor="ctr" anchorCtr="0">
            <a:noAutofit/>
          </a:bodyPr>
          <a:lstStyle/>
          <a:p>
            <a:pPr lvl="0" algn="ctr"/>
            <a:r>
              <a:rPr lang="en-US" sz="2600" dirty="0">
                <a:latin typeface="Avenir Next" charset="0"/>
                <a:ea typeface="Avenir Next" charset="0"/>
                <a:cs typeface="Avenir Next" charset="0"/>
              </a:rPr>
              <a:t>Runs a Process</a:t>
            </a:r>
          </a:p>
          <a:p>
            <a:pPr lvl="0" algn="ctr"/>
            <a:r>
              <a:rPr lang="en-US" sz="2200" dirty="0">
                <a:latin typeface="Avenir Next" charset="0"/>
                <a:ea typeface="Avenir Next" charset="0"/>
                <a:cs typeface="Avenir Next" charset="0"/>
              </a:rPr>
              <a:t>(on Hummingbird)</a:t>
            </a:r>
          </a:p>
        </p:txBody>
      </p:sp>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1205" y="5144649"/>
            <a:ext cx="1743976" cy="1428974"/>
          </a:xfrm>
          <a:prstGeom prst="rect">
            <a:avLst/>
          </a:prstGeom>
        </p:spPr>
      </p:pic>
      <p:sp>
        <p:nvSpPr>
          <p:cNvPr id="40" name="Down Arrow 39"/>
          <p:cNvSpPr/>
          <p:nvPr/>
        </p:nvSpPr>
        <p:spPr>
          <a:xfrm>
            <a:off x="4091994" y="2969543"/>
            <a:ext cx="814664" cy="824146"/>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1" name="Right Arrow 40"/>
          <p:cNvSpPr/>
          <p:nvPr/>
        </p:nvSpPr>
        <p:spPr>
          <a:xfrm>
            <a:off x="2699371" y="4228879"/>
            <a:ext cx="586640" cy="871119"/>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2" name="Right Arrow 41"/>
          <p:cNvSpPr/>
          <p:nvPr/>
        </p:nvSpPr>
        <p:spPr>
          <a:xfrm>
            <a:off x="5978646" y="4204585"/>
            <a:ext cx="586640" cy="871119"/>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43" name="Picture 42" descr="Screen Shot 2016-10-17 at 4.32.44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0939" y="5205554"/>
            <a:ext cx="1358284" cy="1555853"/>
          </a:xfrm>
          <a:prstGeom prst="rect">
            <a:avLst/>
          </a:prstGeom>
        </p:spPr>
      </p:pic>
      <p:sp>
        <p:nvSpPr>
          <p:cNvPr id="34" name="Rounded Rectangle 4"/>
          <p:cNvSpPr/>
          <p:nvPr/>
        </p:nvSpPr>
        <p:spPr>
          <a:xfrm>
            <a:off x="3016822" y="1405642"/>
            <a:ext cx="2547508" cy="13442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99060" tIns="99060" rIns="99060" bIns="99060" numCol="1" spcCol="1270" anchor="ctr" anchorCtr="0">
            <a:noAutofit/>
          </a:bodyPr>
          <a:lstStyle/>
          <a:p>
            <a:pPr lvl="0" algn="ctr"/>
            <a:r>
              <a:rPr lang="en-US" sz="2800" dirty="0">
                <a:latin typeface="Avenir Next" charset="0"/>
                <a:ea typeface="Avenir Next" charset="0"/>
                <a:cs typeface="Avenir Next" charset="0"/>
              </a:rPr>
              <a:t>Program</a:t>
            </a:r>
          </a:p>
          <a:p>
            <a:pPr lvl="0" algn="ctr"/>
            <a:r>
              <a:rPr lang="en-US" sz="2800" dirty="0">
                <a:latin typeface="Avenir Next" charset="0"/>
                <a:ea typeface="Avenir Next" charset="0"/>
                <a:cs typeface="Avenir Next" charset="0"/>
              </a:rPr>
              <a:t>(Scratch)</a:t>
            </a:r>
          </a:p>
        </p:txBody>
      </p:sp>
      <p:pic>
        <p:nvPicPr>
          <p:cNvPr id="44" name="Picture 43"/>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68727" y1="17486" x2="68727" y2="17486"/>
                      </a14:backgroundRemoval>
                    </a14:imgEffect>
                  </a14:imgLayer>
                </a14:imgProps>
              </a:ext>
            </a:extLst>
          </a:blip>
          <a:stretch>
            <a:fillRect/>
          </a:stretch>
        </p:blipFill>
        <p:spPr>
          <a:xfrm>
            <a:off x="4935714" y="264597"/>
            <a:ext cx="2067145" cy="1375592"/>
          </a:xfrm>
          <a:prstGeom prst="rect">
            <a:avLst/>
          </a:prstGeom>
          <a:ln w="3175" cmpd="sng">
            <a:noFill/>
          </a:ln>
        </p:spPr>
      </p:pic>
      <p:pic>
        <p:nvPicPr>
          <p:cNvPr id="2" name="Picture 1"/>
          <p:cNvPicPr>
            <a:picLocks noChangeAspect="1"/>
          </p:cNvPicPr>
          <p:nvPr/>
        </p:nvPicPr>
        <p:blipFill>
          <a:blip r:embed="rId9">
            <a:extLst>
              <a:ext uri="{BEBA8EAE-BF5A-486C-A8C5-ECC9F3942E4B}">
                <a14:imgProps xmlns:a14="http://schemas.microsoft.com/office/drawing/2010/main">
                  <a14:imgLayer r:embed="rId10">
                    <a14:imgEffect>
                      <a14:backgroundRemoval t="10000" b="90000" l="0" r="100000">
                        <a14:foregroundMark x1="61333" y1="63556" x2="86889" y2="61556"/>
                        <a14:foregroundMark x1="34667" y1="66667" x2="47778" y2="82556"/>
                        <a14:foregroundMark x1="49444" y1="82222" x2="76111" y2="79444"/>
                        <a14:foregroundMark x1="37778" y1="62444" x2="48333" y2="58778"/>
                        <a14:foregroundMark x1="64778" y1="37111" x2="75778" y2="53667"/>
                        <a14:foregroundMark x1="32444" y1="38889" x2="46333" y2="56222"/>
                      </a14:backgroundRemoval>
                    </a14:imgEffect>
                  </a14:imgLayer>
                </a14:imgProps>
              </a:ext>
            </a:extLst>
          </a:blip>
          <a:stretch>
            <a:fillRect/>
          </a:stretch>
        </p:blipFill>
        <p:spPr>
          <a:xfrm>
            <a:off x="2333051" y="1482705"/>
            <a:ext cx="1068795" cy="1068795"/>
          </a:xfrm>
          <a:prstGeom prst="rect">
            <a:avLst/>
          </a:prstGeom>
        </p:spPr>
      </p:pic>
      <p:sp>
        <p:nvSpPr>
          <p:cNvPr id="39" name="Left-Right Arrow 38"/>
          <p:cNvSpPr/>
          <p:nvPr/>
        </p:nvSpPr>
        <p:spPr>
          <a:xfrm>
            <a:off x="5540969" y="1762788"/>
            <a:ext cx="1007356" cy="670973"/>
          </a:xfrm>
          <a:prstGeom prst="lef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1896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ssolve">
                                      <p:cBhvr>
                                        <p:cTn id="7" dur="500"/>
                                        <p:tgtEl>
                                          <p:spTgt spid="4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dissolv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dissolve">
                                      <p:cBhvr>
                                        <p:cTn id="15" dur="500"/>
                                        <p:tgtEl>
                                          <p:spTgt spid="40"/>
                                        </p:tgtEl>
                                      </p:cBhvr>
                                    </p:animEffect>
                                  </p:childTnLst>
                                </p:cTn>
                              </p:par>
                              <p:par>
                                <p:cTn id="16" presetID="9"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dissolv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dissolve">
                                      <p:cBhvr>
                                        <p:cTn id="23" dur="500"/>
                                        <p:tgtEl>
                                          <p:spTgt spid="42"/>
                                        </p:tgtEl>
                                      </p:cBhvr>
                                    </p:animEffect>
                                  </p:childTnLst>
                                </p:cTn>
                              </p:par>
                              <p:par>
                                <p:cTn id="24" presetID="9"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dissolve">
                                      <p:cBhvr>
                                        <p:cTn id="26" dur="500"/>
                                        <p:tgtEl>
                                          <p:spTgt spid="35"/>
                                        </p:tgtEl>
                                      </p:cBhvr>
                                    </p:animEffect>
                                  </p:childTnLst>
                                </p:cTn>
                              </p:par>
                              <p:par>
                                <p:cTn id="27" presetID="9"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dissolve">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dissolve">
                                      <p:cBhvr>
                                        <p:cTn id="34" dur="500"/>
                                        <p:tgtEl>
                                          <p:spTgt spid="37"/>
                                        </p:tgtEl>
                                      </p:cBhvr>
                                    </p:animEffect>
                                  </p:childTnLst>
                                </p:cTn>
                              </p:par>
                              <p:par>
                                <p:cTn id="35" presetID="9"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dissolve">
                                      <p:cBhvr>
                                        <p:cTn id="37" dur="500"/>
                                        <p:tgtEl>
                                          <p:spTgt spid="38"/>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dissolve">
                                      <p:cBhvr>
                                        <p:cTn id="4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16024"/>
            <a:ext cx="4965700" cy="11557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5700" y="-89331"/>
            <a:ext cx="4335462" cy="7064854"/>
          </a:xfrm>
          <a:prstGeom prst="rect">
            <a:avLst/>
          </a:prstGeom>
        </p:spPr>
      </p:pic>
    </p:spTree>
    <p:extLst>
      <p:ext uri="{BB962C8B-B14F-4D97-AF65-F5344CB8AC3E}">
        <p14:creationId xmlns:p14="http://schemas.microsoft.com/office/powerpoint/2010/main" val="1527130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76385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prstGeom prst="roundRect">
            <a:avLst>
              <a:gd name="adj" fmla="val 8059"/>
            </a:avLst>
          </a:prstGeom>
          <a:noFill/>
          <a:ln w="19050" cmpd="sng">
            <a:solidFill>
              <a:srgbClr val="DE11C9"/>
            </a:solidFill>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p>
            <a:endParaRPr lang="en-US" dirty="0">
              <a:solidFill>
                <a:schemeClr val="tx1">
                  <a:lumMod val="85000"/>
                  <a:lumOff val="15000"/>
                </a:schemeClr>
              </a:solidFill>
              <a:latin typeface="Avenir Book"/>
              <a:cs typeface="Avenir Book"/>
            </a:endParaRPr>
          </a:p>
          <a:p>
            <a:endParaRPr lang="en-US" dirty="0">
              <a:solidFill>
                <a:schemeClr val="tx1">
                  <a:lumMod val="85000"/>
                  <a:lumOff val="15000"/>
                </a:schemeClr>
              </a:solidFill>
              <a:latin typeface="Avenir Book"/>
              <a:cs typeface="Avenir Book"/>
            </a:endParaRPr>
          </a:p>
          <a:p>
            <a:endParaRPr lang="en-US" sz="1200" dirty="0">
              <a:solidFill>
                <a:schemeClr val="tx1">
                  <a:lumMod val="65000"/>
                  <a:lumOff val="35000"/>
                </a:schemeClr>
              </a:solidFill>
              <a:latin typeface="Avenir Book"/>
              <a:cs typeface="Avenir Book"/>
            </a:endParaRPr>
          </a:p>
        </p:txBody>
      </p:sp>
      <p:sp>
        <p:nvSpPr>
          <p:cNvPr id="9" name="TextBox 8"/>
          <p:cNvSpPr txBox="1"/>
          <p:nvPr/>
        </p:nvSpPr>
        <p:spPr>
          <a:xfrm>
            <a:off x="685800" y="2065669"/>
            <a:ext cx="7772399" cy="646331"/>
          </a:xfrm>
          <a:prstGeom prst="rect">
            <a:avLst/>
          </a:prstGeom>
          <a:noFill/>
        </p:spPr>
        <p:txBody>
          <a:bodyPr wrap="square" rtlCol="0">
            <a:spAutoFit/>
          </a:bodyPr>
          <a:lstStyle/>
          <a:p>
            <a:pPr algn="ctr"/>
            <a:r>
              <a:rPr lang="en-US" sz="3600" dirty="0">
                <a:latin typeface="Avenir Roman" charset="0"/>
              </a:rPr>
              <a:t>Wrapping Up…</a:t>
            </a:r>
          </a:p>
        </p:txBody>
      </p:sp>
      <p:pic>
        <p:nvPicPr>
          <p:cNvPr id="10" name="Picture 9" descr="Screen Shot 2016-06-29 at 11.58.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717472"/>
            <a:ext cx="1371600" cy="3140528"/>
          </a:xfrm>
          <a:prstGeom prst="rect">
            <a:avLst/>
          </a:prstGeom>
        </p:spPr>
      </p:pic>
    </p:spTree>
    <p:extLst>
      <p:ext uri="{BB962C8B-B14F-4D97-AF65-F5344CB8AC3E}">
        <p14:creationId xmlns:p14="http://schemas.microsoft.com/office/powerpoint/2010/main" val="2647046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29.png"/>
          <p:cNvPicPr>
            <a:picLocks noChangeAspect="1"/>
          </p:cNvPicPr>
          <p:nvPr/>
        </p:nvPicPr>
        <p:blipFill>
          <a:blip r:embed="rId3"/>
          <a:srcRect/>
          <a:stretch>
            <a:fillRect/>
          </a:stretch>
        </p:blipFill>
        <p:spPr>
          <a:xfrm>
            <a:off x="5423972" y="1722790"/>
            <a:ext cx="2391346" cy="2353202"/>
          </a:xfrm>
          <a:prstGeom prst="rect">
            <a:avLst/>
          </a:prstGeom>
          <a:ln/>
        </p:spPr>
      </p:pic>
      <p:pic>
        <p:nvPicPr>
          <p:cNvPr id="7" name="image18.png"/>
          <p:cNvPicPr>
            <a:picLocks noChangeAspect="1"/>
          </p:cNvPicPr>
          <p:nvPr/>
        </p:nvPicPr>
        <p:blipFill>
          <a:blip r:embed="rId4"/>
          <a:srcRect/>
          <a:stretch>
            <a:fillRect/>
          </a:stretch>
        </p:blipFill>
        <p:spPr>
          <a:xfrm>
            <a:off x="1244014" y="1722789"/>
            <a:ext cx="2491457" cy="2353203"/>
          </a:xfrm>
          <a:prstGeom prst="rect">
            <a:avLst/>
          </a:prstGeom>
          <a:ln/>
        </p:spPr>
      </p:pic>
      <p:sp>
        <p:nvSpPr>
          <p:cNvPr id="9" name="Title 1"/>
          <p:cNvSpPr>
            <a:spLocks noGrp="1"/>
          </p:cNvSpPr>
          <p:nvPr>
            <p:ph type="title"/>
          </p:nvPr>
        </p:nvSpPr>
        <p:spPr>
          <a:xfrm>
            <a:off x="457200" y="89418"/>
            <a:ext cx="8229600" cy="1143000"/>
          </a:xfrm>
        </p:spPr>
        <p:txBody>
          <a:bodyPr>
            <a:normAutofit/>
          </a:bodyPr>
          <a:lstStyle/>
          <a:p>
            <a:r>
              <a:rPr lang="en-US" dirty="0">
                <a:solidFill>
                  <a:srgbClr val="0DABB9"/>
                </a:solidFill>
              </a:rPr>
              <a:t>What badges did your family earn?</a:t>
            </a:r>
          </a:p>
        </p:txBody>
      </p:sp>
      <p:sp>
        <p:nvSpPr>
          <p:cNvPr id="10" name="Rounded Rectangle 9"/>
          <p:cNvSpPr/>
          <p:nvPr/>
        </p:nvSpPr>
        <p:spPr>
          <a:xfrm>
            <a:off x="42338" y="42342"/>
            <a:ext cx="9073440" cy="6787436"/>
          </a:xfrm>
          <a:prstGeom prst="roundRect">
            <a:avLst>
              <a:gd name="adj" fmla="val 8059"/>
            </a:avLst>
          </a:prstGeom>
          <a:noFill/>
          <a:ln w="38100" cmpd="sng">
            <a:solidFill>
              <a:srgbClr val="DE11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Roman" charset="0"/>
            </a:endParaRPr>
          </a:p>
        </p:txBody>
      </p:sp>
      <p:pic>
        <p:nvPicPr>
          <p:cNvPr id="11" name="Picture 10" descr="badge-robot-f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2971" y="4075993"/>
            <a:ext cx="2511963" cy="2581259"/>
          </a:xfrm>
          <a:prstGeom prst="rect">
            <a:avLst/>
          </a:prstGeom>
        </p:spPr>
      </p:pic>
    </p:spTree>
    <p:extLst>
      <p:ext uri="{BB962C8B-B14F-4D97-AF65-F5344CB8AC3E}">
        <p14:creationId xmlns:p14="http://schemas.microsoft.com/office/powerpoint/2010/main" val="3603398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498"/>
            <a:ext cx="8229600" cy="955122"/>
          </a:xfrm>
        </p:spPr>
        <p:txBody>
          <a:bodyPr/>
          <a:lstStyle/>
          <a:p>
            <a:r>
              <a:rPr lang="en-US" dirty="0">
                <a:solidFill>
                  <a:srgbClr val="0DABB9"/>
                </a:solidFill>
              </a:rPr>
              <a:t>What is an engineer? </a:t>
            </a:r>
          </a:p>
        </p:txBody>
      </p:sp>
      <p:sp>
        <p:nvSpPr>
          <p:cNvPr id="3" name="Content Placeholder 2"/>
          <p:cNvSpPr>
            <a:spLocks noGrp="1"/>
          </p:cNvSpPr>
          <p:nvPr>
            <p:ph idx="1"/>
          </p:nvPr>
        </p:nvSpPr>
        <p:spPr>
          <a:xfrm>
            <a:off x="232324" y="938700"/>
            <a:ext cx="3590629" cy="5772008"/>
          </a:xfrm>
        </p:spPr>
        <p:txBody>
          <a:bodyPr>
            <a:normAutofit/>
          </a:bodyPr>
          <a:lstStyle/>
          <a:p>
            <a:pPr marL="0" indent="0">
              <a:buNone/>
            </a:pPr>
            <a:r>
              <a:rPr lang="en-US" dirty="0"/>
              <a:t>Engineers like to solve problems and work to make things more efficient. They work in teams to figure things out. </a:t>
            </a:r>
          </a:p>
          <a:p>
            <a:pPr marL="0" indent="0">
              <a:buNone/>
            </a:pPr>
            <a:endParaRPr lang="en-US" dirty="0"/>
          </a:p>
          <a:p>
            <a:pPr marL="0" indent="0">
              <a:buNone/>
            </a:pPr>
            <a:r>
              <a:rPr lang="en-US" dirty="0"/>
              <a:t>Failure is a normal part of the design process. It leads to learning. </a:t>
            </a:r>
          </a:p>
          <a:p>
            <a:pPr marL="0" indent="0">
              <a:buNone/>
            </a:pPr>
            <a:endParaRPr lang="en-US" dirty="0"/>
          </a:p>
        </p:txBody>
      </p:sp>
      <p:pic>
        <p:nvPicPr>
          <p:cNvPr id="8" name="Picture 7" descr="https://lh6.googleusercontent.com/cQqf_eaYGyspzb-OYy6HmuSbU98CAsTBLF2N4R32_8eCtHXdrQIONiF0ntn49khBQFd8IrISEf2OTIKLlth5zmRXhJNgxbA0x6IFiV2RtZX63GBklH2XP26y-IUSsMWdxmkTS-k7"/>
          <p:cNvPicPr/>
          <p:nvPr/>
        </p:nvPicPr>
        <p:blipFill rotWithShape="1">
          <a:blip r:embed="rId2">
            <a:extLst>
              <a:ext uri="{28A0092B-C50C-407E-A947-70E740481C1C}">
                <a14:useLocalDpi xmlns:a14="http://schemas.microsoft.com/office/drawing/2010/main" val="0"/>
              </a:ext>
            </a:extLst>
          </a:blip>
          <a:srcRect r="3587"/>
          <a:stretch/>
        </p:blipFill>
        <p:spPr bwMode="auto">
          <a:xfrm>
            <a:off x="3767738" y="966312"/>
            <a:ext cx="5376262" cy="5494123"/>
          </a:xfrm>
          <a:prstGeom prst="rect">
            <a:avLst/>
          </a:prstGeom>
          <a:noFill/>
          <a:ln>
            <a:noFill/>
          </a:ln>
        </p:spPr>
      </p:pic>
      <p:sp>
        <p:nvSpPr>
          <p:cNvPr id="4" name="Rounded Rectangle 3"/>
          <p:cNvSpPr/>
          <p:nvPr/>
        </p:nvSpPr>
        <p:spPr>
          <a:xfrm>
            <a:off x="42338" y="42342"/>
            <a:ext cx="9073440" cy="6787436"/>
          </a:xfrm>
          <a:prstGeom prst="roundRect">
            <a:avLst>
              <a:gd name="adj" fmla="val 8059"/>
            </a:avLst>
          </a:prstGeom>
          <a:noFill/>
          <a:ln w="38100" cmpd="sng">
            <a:solidFill>
              <a:srgbClr val="DE11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Roman" charset="0"/>
            </a:endParaRPr>
          </a:p>
        </p:txBody>
      </p:sp>
    </p:spTree>
    <p:extLst>
      <p:ext uri="{BB962C8B-B14F-4D97-AF65-F5344CB8AC3E}">
        <p14:creationId xmlns:p14="http://schemas.microsoft.com/office/powerpoint/2010/main" val="2163963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DABB9"/>
                </a:solidFill>
                <a:latin typeface="Avenir Next" charset="0"/>
                <a:ea typeface="Avenir Next" charset="0"/>
                <a:cs typeface="Avenir Next" charset="0"/>
              </a:rPr>
              <a:t>Welcome to Tech Tales Session 3!</a:t>
            </a:r>
          </a:p>
        </p:txBody>
      </p:sp>
      <p:sp>
        <p:nvSpPr>
          <p:cNvPr id="3" name="Content Placeholder 2"/>
          <p:cNvSpPr>
            <a:spLocks noGrp="1"/>
          </p:cNvSpPr>
          <p:nvPr>
            <p:ph idx="1"/>
          </p:nvPr>
        </p:nvSpPr>
        <p:spPr>
          <a:xfrm>
            <a:off x="1388962" y="1600200"/>
            <a:ext cx="7297838" cy="4525963"/>
          </a:xfrm>
        </p:spPr>
        <p:txBody>
          <a:bodyPr>
            <a:normAutofit/>
          </a:bodyPr>
          <a:lstStyle/>
          <a:p>
            <a:pPr marL="0" indent="0">
              <a:buNone/>
            </a:pPr>
            <a:endParaRPr lang="en-US" dirty="0"/>
          </a:p>
          <a:p>
            <a:pPr marL="0" indent="0">
              <a:buNone/>
            </a:pPr>
            <a:r>
              <a:rPr lang="en-US" dirty="0">
                <a:latin typeface="Avenir Next" charset="0"/>
                <a:ea typeface="Avenir Next" charset="0"/>
                <a:cs typeface="Avenir Next" charset="0"/>
              </a:rPr>
              <a:t>Did anyone take pictures of their hobbies? </a:t>
            </a:r>
          </a:p>
          <a:p>
            <a:pPr marL="0" indent="0">
              <a:buNone/>
            </a:pPr>
            <a:endParaRPr lang="en-US" dirty="0"/>
          </a:p>
        </p:txBody>
      </p:sp>
      <p:sp>
        <p:nvSpPr>
          <p:cNvPr id="4" name="Rounded Rectangle 3"/>
          <p:cNvSpPr/>
          <p:nvPr/>
        </p:nvSpPr>
        <p:spPr>
          <a:xfrm>
            <a:off x="42338" y="42342"/>
            <a:ext cx="9073440" cy="6787436"/>
          </a:xfrm>
          <a:prstGeom prst="roundRect">
            <a:avLst>
              <a:gd name="adj" fmla="val 8059"/>
            </a:avLst>
          </a:prstGeom>
          <a:noFill/>
          <a:ln w="38100" cmpd="sng">
            <a:solidFill>
              <a:srgbClr val="DE11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Roman" charset="0"/>
            </a:endParaRPr>
          </a:p>
        </p:txBody>
      </p:sp>
      <p:pic>
        <p:nvPicPr>
          <p:cNvPr id="10" name="image15.png"/>
          <p:cNvPicPr/>
          <p:nvPr/>
        </p:nvPicPr>
        <p:blipFill>
          <a:blip r:embed="rId2"/>
          <a:srcRect/>
          <a:stretch>
            <a:fillRect/>
          </a:stretch>
        </p:blipFill>
        <p:spPr>
          <a:xfrm>
            <a:off x="364603" y="1600200"/>
            <a:ext cx="931725" cy="859031"/>
          </a:xfrm>
          <a:prstGeom prst="rect">
            <a:avLst/>
          </a:prstGeom>
          <a:ln/>
        </p:spPr>
      </p:pic>
    </p:spTree>
    <p:extLst>
      <p:ext uri="{BB962C8B-B14F-4D97-AF65-F5344CB8AC3E}">
        <p14:creationId xmlns:p14="http://schemas.microsoft.com/office/powerpoint/2010/main" val="784203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418"/>
            <a:ext cx="8229600" cy="1143000"/>
          </a:xfrm>
        </p:spPr>
        <p:txBody>
          <a:bodyPr/>
          <a:lstStyle/>
          <a:p>
            <a:r>
              <a:rPr lang="en-US" dirty="0">
                <a:solidFill>
                  <a:srgbClr val="0DABB9"/>
                </a:solidFill>
                <a:latin typeface="Avenir Next" charset="0"/>
                <a:ea typeface="Avenir Next" charset="0"/>
                <a:cs typeface="Avenir Next" charset="0"/>
              </a:rPr>
              <a:t>What is an engineer? </a:t>
            </a:r>
          </a:p>
        </p:txBody>
      </p:sp>
      <p:sp>
        <p:nvSpPr>
          <p:cNvPr id="3" name="Content Placeholder 2"/>
          <p:cNvSpPr>
            <a:spLocks noGrp="1"/>
          </p:cNvSpPr>
          <p:nvPr>
            <p:ph idx="1"/>
          </p:nvPr>
        </p:nvSpPr>
        <p:spPr>
          <a:xfrm>
            <a:off x="457200" y="1057770"/>
            <a:ext cx="8229600" cy="4525963"/>
          </a:xfrm>
        </p:spPr>
        <p:txBody>
          <a:bodyPr>
            <a:normAutofit/>
          </a:bodyPr>
          <a:lstStyle/>
          <a:p>
            <a:pPr marL="0" indent="0">
              <a:buNone/>
            </a:pPr>
            <a:r>
              <a:rPr lang="en-US" dirty="0">
                <a:latin typeface="Avenir Next" charset="0"/>
                <a:ea typeface="Avenir Next" charset="0"/>
                <a:cs typeface="Avenir Next" charset="0"/>
              </a:rPr>
              <a:t>Engineers design solutions for people’s problems. They design roads, buildings, and bridges. They also design running shoes, roller coasters, and computers! </a:t>
            </a:r>
          </a:p>
        </p:txBody>
      </p:sp>
      <p:sp>
        <p:nvSpPr>
          <p:cNvPr id="4" name="Rounded Rectangle 3"/>
          <p:cNvSpPr/>
          <p:nvPr/>
        </p:nvSpPr>
        <p:spPr>
          <a:xfrm>
            <a:off x="42338" y="42342"/>
            <a:ext cx="9073440" cy="6787436"/>
          </a:xfrm>
          <a:prstGeom prst="roundRect">
            <a:avLst>
              <a:gd name="adj" fmla="val 8059"/>
            </a:avLst>
          </a:prstGeom>
          <a:noFill/>
          <a:ln w="38100" cmpd="sng">
            <a:solidFill>
              <a:srgbClr val="DE11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Roman" charset="0"/>
            </a:endParaRPr>
          </a:p>
        </p:txBody>
      </p:sp>
      <p:pic>
        <p:nvPicPr>
          <p:cNvPr id="5" name="Picture 2"/>
          <p:cNvPicPr>
            <a:picLocks noChangeAspect="1"/>
          </p:cNvPicPr>
          <p:nvPr/>
        </p:nvPicPr>
        <p:blipFill>
          <a:blip r:embed="rId2">
            <a:extLst>
              <a:ext uri="{28A0092B-C50C-407E-A947-70E740481C1C}">
                <a14:useLocalDpi xmlns:a14="http://schemas.microsoft.com/office/drawing/2010/main" val="0"/>
              </a:ext>
            </a:extLst>
          </a:blip>
          <a:srcRect l="8643" r="8025"/>
          <a:stretch>
            <a:fillRect/>
          </a:stretch>
        </p:blipFill>
        <p:spPr bwMode="auto">
          <a:xfrm>
            <a:off x="3166089" y="3866143"/>
            <a:ext cx="2817608" cy="2113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4"/>
          <p:cNvPicPr>
            <a:picLocks noChangeAspect="1"/>
          </p:cNvPicPr>
          <p:nvPr/>
        </p:nvPicPr>
        <p:blipFill>
          <a:blip r:embed="rId3">
            <a:extLst>
              <a:ext uri="{28A0092B-C50C-407E-A947-70E740481C1C}">
                <a14:useLocalDpi xmlns:a14="http://schemas.microsoft.com/office/drawing/2010/main" val="0"/>
              </a:ext>
            </a:extLst>
          </a:blip>
          <a:srcRect b="31"/>
          <a:stretch>
            <a:fillRect/>
          </a:stretch>
        </p:blipFill>
        <p:spPr bwMode="auto">
          <a:xfrm>
            <a:off x="211654" y="3257572"/>
            <a:ext cx="2817608" cy="2113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
          <p:cNvPicPr>
            <a:picLocks noChangeAspect="1"/>
          </p:cNvPicPr>
          <p:nvPr/>
        </p:nvPicPr>
        <p:blipFill>
          <a:blip r:embed="rId4">
            <a:extLst>
              <a:ext uri="{28A0092B-C50C-407E-A947-70E740481C1C}">
                <a14:useLocalDpi xmlns:a14="http://schemas.microsoft.com/office/drawing/2010/main" val="0"/>
              </a:ext>
            </a:extLst>
          </a:blip>
          <a:srcRect l="3719" r="5009"/>
          <a:stretch>
            <a:fillRect/>
          </a:stretch>
        </p:blipFill>
        <p:spPr bwMode="auto">
          <a:xfrm>
            <a:off x="6120524" y="4474714"/>
            <a:ext cx="2817608" cy="2113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8495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84173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108"/>
            <a:ext cx="8229600" cy="1143000"/>
          </a:xfrm>
        </p:spPr>
        <p:txBody>
          <a:bodyPr>
            <a:noAutofit/>
          </a:bodyPr>
          <a:lstStyle/>
          <a:p>
            <a:r>
              <a:rPr lang="en-US" sz="4800" dirty="0">
                <a:latin typeface="Avenir Next" charset="0"/>
                <a:ea typeface="Avenir Next" charset="0"/>
                <a:cs typeface="Avenir Next" charset="0"/>
              </a:rPr>
              <a:t>Hummingbird Output Components (LEDs, motors)</a:t>
            </a:r>
          </a:p>
        </p:txBody>
      </p:sp>
      <p:pic>
        <p:nvPicPr>
          <p:cNvPr id="3" name="Picture 2" descr="Screen Shot 2016-10-17 at 4.33.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9770" y="1486251"/>
            <a:ext cx="2248796" cy="2575300"/>
          </a:xfrm>
          <a:prstGeom prst="rect">
            <a:avLst/>
          </a:prstGeom>
        </p:spPr>
      </p:pic>
      <p:pic>
        <p:nvPicPr>
          <p:cNvPr id="5" name="Picture 4" descr="Screen Shot 2016-10-17 at 4.32.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633" y="1486251"/>
            <a:ext cx="2248796" cy="2575300"/>
          </a:xfrm>
          <a:prstGeom prst="rect">
            <a:avLst/>
          </a:prstGeom>
        </p:spPr>
      </p:pic>
      <p:pic>
        <p:nvPicPr>
          <p:cNvPr id="6" name="Picture 5" descr="Screen Shot 2016-10-17 at 4.32.4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8254" y="4193851"/>
            <a:ext cx="2248278" cy="2575300"/>
          </a:xfrm>
          <a:prstGeom prst="rect">
            <a:avLst/>
          </a:prstGeom>
        </p:spPr>
      </p:pic>
      <p:pic>
        <p:nvPicPr>
          <p:cNvPr id="7" name="Picture 6" descr="Screen Shot 2016-10-17 at 4.32.2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5504" y="4193851"/>
            <a:ext cx="2248796" cy="2575300"/>
          </a:xfrm>
          <a:prstGeom prst="rect">
            <a:avLst/>
          </a:prstGeom>
        </p:spPr>
      </p:pic>
      <p:pic>
        <p:nvPicPr>
          <p:cNvPr id="8" name="Picture 7" descr="Screen Shot 2016-10-17 at 4.32.14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817" y="4193851"/>
            <a:ext cx="2252366" cy="2575300"/>
          </a:xfrm>
          <a:prstGeom prst="rect">
            <a:avLst/>
          </a:prstGeom>
        </p:spPr>
      </p:pic>
    </p:spTree>
    <p:extLst>
      <p:ext uri="{BB962C8B-B14F-4D97-AF65-F5344CB8AC3E}">
        <p14:creationId xmlns:p14="http://schemas.microsoft.com/office/powerpoint/2010/main" val="613193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4948"/>
            <a:ext cx="8229600" cy="1143000"/>
          </a:xfrm>
        </p:spPr>
        <p:txBody>
          <a:bodyPr>
            <a:noAutofit/>
          </a:bodyPr>
          <a:lstStyle/>
          <a:p>
            <a:r>
              <a:rPr lang="en-US" sz="4800" dirty="0">
                <a:latin typeface="Avenir Next" charset="0"/>
                <a:ea typeface="Avenir Next" charset="0"/>
                <a:cs typeface="Avenir Next" charset="0"/>
              </a:rPr>
              <a:t>Hummingbird Input Components (sensors)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7267" y="1665701"/>
            <a:ext cx="2042389" cy="233777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6" y="4291231"/>
            <a:ext cx="2021290" cy="233777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6571" y="4291229"/>
            <a:ext cx="2051346" cy="233777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9312" y="1665700"/>
            <a:ext cx="2042922" cy="233777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9292" y="4291229"/>
            <a:ext cx="2046609" cy="2337776"/>
          </a:xfrm>
          <a:prstGeom prst="rect">
            <a:avLst/>
          </a:prstGeom>
        </p:spPr>
      </p:pic>
    </p:spTree>
    <p:extLst>
      <p:ext uri="{BB962C8B-B14F-4D97-AF65-F5344CB8AC3E}">
        <p14:creationId xmlns:p14="http://schemas.microsoft.com/office/powerpoint/2010/main" val="937492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Next" charset="0"/>
                <a:ea typeface="Avenir Next" charset="0"/>
                <a:cs typeface="Avenir Next" charset="0"/>
              </a:rPr>
              <a:t>Inputs</a:t>
            </a:r>
          </a:p>
        </p:txBody>
      </p:sp>
      <p:pic>
        <p:nvPicPr>
          <p:cNvPr id="9" name="Picture 8"/>
          <p:cNvPicPr>
            <a:picLocks noChangeAspect="1"/>
          </p:cNvPicPr>
          <p:nvPr/>
        </p:nvPicPr>
        <p:blipFill>
          <a:blip r:embed="rId3"/>
          <a:stretch>
            <a:fillRect/>
          </a:stretch>
        </p:blipFill>
        <p:spPr>
          <a:xfrm>
            <a:off x="0" y="1971646"/>
            <a:ext cx="9144000" cy="3877235"/>
          </a:xfrm>
          <a:prstGeom prst="rect">
            <a:avLst/>
          </a:prstGeom>
        </p:spPr>
      </p:pic>
    </p:spTree>
    <p:extLst>
      <p:ext uri="{BB962C8B-B14F-4D97-AF65-F5344CB8AC3E}">
        <p14:creationId xmlns:p14="http://schemas.microsoft.com/office/powerpoint/2010/main" val="820568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venir Book" charset="0"/>
                <a:ea typeface="Avenir Book" charset="0"/>
                <a:cs typeface="Avenir Book" charset="0"/>
              </a:rPr>
              <a:t>Distance Sensor attached to </a:t>
            </a:r>
            <a:br>
              <a:rPr lang="en-US" dirty="0">
                <a:latin typeface="Avenir Book" charset="0"/>
                <a:ea typeface="Avenir Book" charset="0"/>
                <a:cs typeface="Avenir Book" charset="0"/>
              </a:rPr>
            </a:br>
            <a:r>
              <a:rPr lang="en-US" dirty="0">
                <a:solidFill>
                  <a:srgbClr val="0070C0"/>
                </a:solidFill>
                <a:latin typeface="Avenir Book" charset="0"/>
                <a:ea typeface="Avenir Book" charset="0"/>
                <a:cs typeface="Avenir Book" charset="0"/>
              </a:rPr>
              <a:t>Sensor port 1</a:t>
            </a:r>
          </a:p>
        </p:txBody>
      </p:sp>
      <p:sp>
        <p:nvSpPr>
          <p:cNvPr id="6" name="TextBox 5"/>
          <p:cNvSpPr txBox="1"/>
          <p:nvPr/>
        </p:nvSpPr>
        <p:spPr>
          <a:xfrm>
            <a:off x="516772" y="4071298"/>
            <a:ext cx="3285206" cy="1754326"/>
          </a:xfrm>
          <a:prstGeom prst="rect">
            <a:avLst/>
          </a:prstGeom>
          <a:noFill/>
        </p:spPr>
        <p:txBody>
          <a:bodyPr wrap="square" rtlCol="0">
            <a:spAutoFit/>
          </a:bodyPr>
          <a:lstStyle/>
          <a:p>
            <a:r>
              <a:rPr lang="en-US" b="1" dirty="0">
                <a:latin typeface="Avenir Book" charset="0"/>
                <a:ea typeface="Avenir Book" charset="0"/>
                <a:cs typeface="Avenir Book" charset="0"/>
              </a:rPr>
              <a:t>Black wire </a:t>
            </a:r>
            <a:r>
              <a:rPr lang="en-US" dirty="0">
                <a:latin typeface="Avenir Book" charset="0"/>
                <a:ea typeface="Avenir Book" charset="0"/>
                <a:cs typeface="Avenir Book" charset="0"/>
              </a:rPr>
              <a:t>is always NEGATIVE  (-)</a:t>
            </a:r>
          </a:p>
          <a:p>
            <a:r>
              <a:rPr lang="en-US" b="1" dirty="0">
                <a:solidFill>
                  <a:srgbClr val="FF0000"/>
                </a:solidFill>
                <a:latin typeface="Avenir Book" charset="0"/>
                <a:ea typeface="Avenir Book" charset="0"/>
                <a:cs typeface="Avenir Book" charset="0"/>
              </a:rPr>
              <a:t>Red wire </a:t>
            </a:r>
            <a:r>
              <a:rPr lang="en-US" dirty="0">
                <a:latin typeface="Avenir Book" charset="0"/>
                <a:ea typeface="Avenir Book" charset="0"/>
                <a:cs typeface="Avenir Book" charset="0"/>
              </a:rPr>
              <a:t>is POSITIVE (+) on sensors</a:t>
            </a:r>
          </a:p>
          <a:p>
            <a:r>
              <a:rPr lang="en-US" b="1" dirty="0">
                <a:solidFill>
                  <a:schemeClr val="accent4"/>
                </a:solidFill>
                <a:latin typeface="Avenir Book" charset="0"/>
                <a:ea typeface="Avenir Book" charset="0"/>
                <a:cs typeface="Avenir Book" charset="0"/>
              </a:rPr>
              <a:t>Yellow wire </a:t>
            </a:r>
            <a:r>
              <a:rPr lang="en-US" dirty="0">
                <a:latin typeface="Avenir Book" charset="0"/>
                <a:ea typeface="Avenir Book" charset="0"/>
                <a:cs typeface="Avenir Book" charset="0"/>
              </a:rPr>
              <a:t>sends information (S for serial data) </a:t>
            </a: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4096433" y="2343727"/>
            <a:ext cx="4252779" cy="3455141"/>
          </a:xfrm>
          <a:prstGeom prst="rect">
            <a:avLst/>
          </a:prstGeom>
          <a:noFill/>
          <a:ln>
            <a:noFill/>
          </a:ln>
        </p:spPr>
      </p:pic>
      <p:sp>
        <p:nvSpPr>
          <p:cNvPr id="8" name="Rectangle 7"/>
          <p:cNvSpPr/>
          <p:nvPr/>
        </p:nvSpPr>
        <p:spPr>
          <a:xfrm>
            <a:off x="1356360" y="2518409"/>
            <a:ext cx="502923" cy="289561"/>
          </a:xfrm>
          <a:prstGeom prst="rect">
            <a:avLst/>
          </a:prstGeom>
          <a:noFill/>
          <a:ln w="571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Bent Arrow 8"/>
          <p:cNvSpPr/>
          <p:nvPr/>
        </p:nvSpPr>
        <p:spPr>
          <a:xfrm rot="16200000">
            <a:off x="1455422" y="2556509"/>
            <a:ext cx="411481" cy="396242"/>
          </a:xfrm>
          <a:prstGeom prst="bentArrow">
            <a:avLst>
              <a:gd name="adj1" fmla="val 25000"/>
              <a:gd name="adj2" fmla="val 25000"/>
              <a:gd name="adj3" fmla="val 25000"/>
              <a:gd name="adj4" fmla="val 39807"/>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1" name="Oval 10"/>
          <p:cNvSpPr/>
          <p:nvPr/>
        </p:nvSpPr>
        <p:spPr>
          <a:xfrm>
            <a:off x="5185611" y="3313308"/>
            <a:ext cx="2562726" cy="151597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4440345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1729</TotalTime>
  <Words>1144</Words>
  <Application>Microsoft Macintosh PowerPoint</Application>
  <PresentationFormat>On-screen Show (4:3)</PresentationFormat>
  <Paragraphs>135</Paragraphs>
  <Slides>23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Avenir Book</vt:lpstr>
      <vt:lpstr>Avenir Next</vt:lpstr>
      <vt:lpstr>Avenir Roman</vt:lpstr>
      <vt:lpstr>Calibri</vt:lpstr>
      <vt:lpstr>Calibri Light</vt:lpstr>
      <vt:lpstr>Office Theme</vt:lpstr>
      <vt:lpstr>Welcome to Tech Tales!</vt:lpstr>
      <vt:lpstr>PowerPoint Presentation</vt:lpstr>
      <vt:lpstr>Welcome to Tech Tales Session 3!</vt:lpstr>
      <vt:lpstr>What is an engineer? </vt:lpstr>
      <vt:lpstr>PowerPoint Presentation</vt:lpstr>
      <vt:lpstr>Hummingbird Output Components (LEDs, motors)</vt:lpstr>
      <vt:lpstr>Hummingbird Input Components (sensors)</vt:lpstr>
      <vt:lpstr>Inputs</vt:lpstr>
      <vt:lpstr>Distance Sensor attached to  Sensor port 1</vt:lpstr>
      <vt:lpstr>Sensor blocks</vt:lpstr>
      <vt:lpstr>PowerPoint Presentation</vt:lpstr>
      <vt:lpstr>Sensor as a switch</vt:lpstr>
      <vt:lpstr>Comparing Values</vt:lpstr>
      <vt:lpstr>Test</vt:lpstr>
      <vt:lpstr>Test</vt:lpstr>
      <vt:lpstr>Make something happen</vt:lpstr>
      <vt:lpstr>Keep doing it</vt:lpstr>
      <vt:lpstr>Save your program</vt:lpstr>
      <vt:lpstr>How does it work together?  (A Model)</vt:lpstr>
      <vt:lpstr>PowerPoint Presentation</vt:lpstr>
      <vt:lpstr>  </vt:lpstr>
      <vt:lpstr>What badges did your family earn?</vt:lpstr>
      <vt:lpstr>What is an engineer?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Tech Tales!</dc:title>
  <dc:creator>Carrie Tzou</dc:creator>
  <cp:lastModifiedBy>Microsoft Office User</cp:lastModifiedBy>
  <cp:revision>90</cp:revision>
  <dcterms:created xsi:type="dcterms:W3CDTF">2016-06-30T03:23:52Z</dcterms:created>
  <dcterms:modified xsi:type="dcterms:W3CDTF">2018-08-23T20:56:04Z</dcterms:modified>
</cp:coreProperties>
</file>