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0" r:id="rId2"/>
    <p:sldId id="293" r:id="rId3"/>
    <p:sldId id="288" r:id="rId4"/>
    <p:sldId id="292" r:id="rId5"/>
    <p:sldId id="289" r:id="rId6"/>
    <p:sldId id="283" r:id="rId7"/>
    <p:sldId id="265" r:id="rId8"/>
    <p:sldId id="256" r:id="rId9"/>
    <p:sldId id="257" r:id="rId10"/>
    <p:sldId id="266" r:id="rId11"/>
    <p:sldId id="258" r:id="rId12"/>
    <p:sldId id="267" r:id="rId13"/>
    <p:sldId id="259" r:id="rId14"/>
    <p:sldId id="260" r:id="rId15"/>
    <p:sldId id="261" r:id="rId16"/>
    <p:sldId id="262" r:id="rId17"/>
    <p:sldId id="264" r:id="rId18"/>
    <p:sldId id="263" r:id="rId19"/>
    <p:sldId id="284" r:id="rId20"/>
    <p:sldId id="268" r:id="rId21"/>
    <p:sldId id="269" r:id="rId22"/>
    <p:sldId id="270" r:id="rId23"/>
    <p:sldId id="271" r:id="rId24"/>
    <p:sldId id="272" r:id="rId25"/>
    <p:sldId id="273" r:id="rId26"/>
    <p:sldId id="274" r:id="rId27"/>
    <p:sldId id="275" r:id="rId28"/>
    <p:sldId id="276" r:id="rId29"/>
    <p:sldId id="277" r:id="rId30"/>
    <p:sldId id="278" r:id="rId31"/>
    <p:sldId id="286" r:id="rId32"/>
    <p:sldId id="290" r:id="rId33"/>
    <p:sldId id="281" r:id="rId34"/>
    <p:sldId id="29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8791"/>
    <a:srgbClr val="FF2F92"/>
    <a:srgbClr val="941651"/>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4"/>
    <p:restoredTop sz="84122"/>
  </p:normalViewPr>
  <p:slideViewPr>
    <p:cSldViewPr snapToGrid="0" snapToObjects="1">
      <p:cViewPr varScale="1">
        <p:scale>
          <a:sx n="80" d="100"/>
          <a:sy n="80" d="100"/>
        </p:scale>
        <p:origin x="808"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16FAB-7333-AB42-BC44-072BC06536A4}" type="datetimeFigureOut">
              <a:rPr lang="en-US" smtClean="0"/>
              <a:t>2/12/18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538C0-6C8F-154A-A053-70CC7CB5E660}" type="slidenum">
              <a:rPr lang="en-US" smtClean="0"/>
              <a:t>‹#›</a:t>
            </a:fld>
            <a:endParaRPr lang="en-US"/>
          </a:p>
        </p:txBody>
      </p:sp>
    </p:spTree>
    <p:extLst>
      <p:ext uri="{BB962C8B-B14F-4D97-AF65-F5344CB8AC3E}">
        <p14:creationId xmlns:p14="http://schemas.microsoft.com/office/powerpoint/2010/main" val="28001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right after </a:t>
            </a:r>
            <a:r>
              <a:rPr lang="en-US" baseline="0" dirty="0" err="1"/>
              <a:t>storytime</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3</a:t>
            </a:fld>
            <a:endParaRPr lang="en-US"/>
          </a:p>
        </p:txBody>
      </p:sp>
    </p:spTree>
    <p:extLst>
      <p:ext uri="{BB962C8B-B14F-4D97-AF65-F5344CB8AC3E}">
        <p14:creationId xmlns:p14="http://schemas.microsoft.com/office/powerpoint/2010/main" val="247843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Find the Hummingbird</a:t>
            </a:r>
            <a:r>
              <a:rPr lang="en-US" baseline="0" dirty="0"/>
              <a:t> blocks under More blocks under the Scripts tab. They are purple.</a:t>
            </a:r>
          </a:p>
          <a:p>
            <a:r>
              <a:rPr lang="en-US" baseline="0" dirty="0"/>
              <a:t>Find the block that says HB LED and drag it into the right gray part of the screen. This is where you will put your program.</a:t>
            </a:r>
          </a:p>
          <a:p>
            <a:endParaRPr lang="en-US" baseline="0" dirty="0"/>
          </a:p>
          <a:p>
            <a:r>
              <a:rPr lang="en-US" dirty="0"/>
              <a:t>The first</a:t>
            </a:r>
            <a:r>
              <a:rPr lang="en-US" baseline="0" dirty="0"/>
              <a:t> number is the port that the LED is connected to. The second number tells it how bright to be from 0-100. 0 is no power, 100 is full power.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don’t see the Hummingbird blocks, </a:t>
            </a:r>
            <a:r>
              <a:rPr lang="en-US" b="1" baseline="0" dirty="0"/>
              <a:t>disconnect</a:t>
            </a:r>
            <a:r>
              <a:rPr lang="en-US" baseline="0" dirty="0"/>
              <a:t> the Hummingbird, </a:t>
            </a:r>
            <a:r>
              <a:rPr lang="en-US" b="1" baseline="0" dirty="0"/>
              <a:t>quit</a:t>
            </a:r>
            <a:r>
              <a:rPr lang="en-US" baseline="0" dirty="0"/>
              <a:t> Scratch, </a:t>
            </a:r>
            <a:r>
              <a:rPr lang="en-US" b="1" baseline="0" dirty="0"/>
              <a:t>quit</a:t>
            </a:r>
            <a:r>
              <a:rPr lang="en-US" baseline="0" dirty="0"/>
              <a:t> Birdbrain robot server, </a:t>
            </a:r>
            <a:r>
              <a:rPr lang="en-US" b="1" baseline="0" dirty="0"/>
              <a:t>reconnect</a:t>
            </a:r>
            <a:r>
              <a:rPr lang="en-US" baseline="0" dirty="0"/>
              <a:t> the Hummingbird, then </a:t>
            </a:r>
            <a:r>
              <a:rPr lang="en-US" b="1" baseline="0" dirty="0"/>
              <a:t>restart</a:t>
            </a:r>
            <a:r>
              <a:rPr lang="en-US" baseline="0" dirty="0"/>
              <a:t> Birdbrain robot server, and click on the </a:t>
            </a:r>
            <a:r>
              <a:rPr lang="en-US" b="1" baseline="0" dirty="0"/>
              <a:t>Open Scratch </a:t>
            </a:r>
            <a:r>
              <a:rPr lang="en-US" baseline="0" dirty="0"/>
              <a:t>button.</a:t>
            </a:r>
          </a:p>
          <a:p>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14</a:t>
            </a:fld>
            <a:endParaRPr lang="en-US"/>
          </a:p>
        </p:txBody>
      </p:sp>
    </p:spTree>
    <p:extLst>
      <p:ext uri="{BB962C8B-B14F-4D97-AF65-F5344CB8AC3E}">
        <p14:creationId xmlns:p14="http://schemas.microsoft.com/office/powerpoint/2010/main" val="690930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Find the Events blocks</a:t>
            </a:r>
            <a:r>
              <a:rPr lang="en-US" baseline="0" dirty="0"/>
              <a:t> from the Scripts tab. They are dark orange. </a:t>
            </a:r>
          </a:p>
          <a:p>
            <a:r>
              <a:rPr lang="en-US" baseline="0" dirty="0"/>
              <a:t>These are </a:t>
            </a:r>
            <a:r>
              <a:rPr lang="en-US" b="1" baseline="0" dirty="0"/>
              <a:t>events</a:t>
            </a:r>
            <a:r>
              <a:rPr lang="en-US" baseline="0" dirty="0"/>
              <a:t> that cause something to happen. </a:t>
            </a:r>
          </a:p>
          <a:p>
            <a:r>
              <a:rPr lang="en-US" baseline="0" dirty="0"/>
              <a:t>There are several options for events such as key presses and icons to click on.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15</a:t>
            </a:fld>
            <a:endParaRPr lang="en-US"/>
          </a:p>
        </p:txBody>
      </p:sp>
    </p:spTree>
    <p:extLst>
      <p:ext uri="{BB962C8B-B14F-4D97-AF65-F5344CB8AC3E}">
        <p14:creationId xmlns:p14="http://schemas.microsoft.com/office/powerpoint/2010/main" val="3349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Find the Control blocks.</a:t>
            </a:r>
            <a:r>
              <a:rPr lang="en-US" baseline="0" dirty="0"/>
              <a:t> They are light orange/dark yellow.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control the actions we are telling the hummingbird to do.</a:t>
            </a:r>
            <a:endParaRPr lang="en-US" dirty="0"/>
          </a:p>
          <a:p>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16</a:t>
            </a:fld>
            <a:endParaRPr lang="en-US"/>
          </a:p>
        </p:txBody>
      </p:sp>
    </p:spTree>
    <p:extLst>
      <p:ext uri="{BB962C8B-B14F-4D97-AF65-F5344CB8AC3E}">
        <p14:creationId xmlns:p14="http://schemas.microsoft.com/office/powerpoint/2010/main" val="1780187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Add a forever block around your actions</a:t>
            </a:r>
            <a:r>
              <a:rPr lang="en-US" baseline="0" dirty="0"/>
              <a:t> </a:t>
            </a:r>
            <a:r>
              <a:rPr lang="en-US" dirty="0"/>
              <a:t>to make it repeat forever</a:t>
            </a:r>
            <a:r>
              <a:rPr lang="en-US" baseline="0" dirty="0"/>
              <a:t> in a loop. </a:t>
            </a:r>
          </a:p>
          <a:p>
            <a:endParaRPr lang="en-US" baseline="0" dirty="0"/>
          </a:p>
        </p:txBody>
      </p:sp>
      <p:sp>
        <p:nvSpPr>
          <p:cNvPr id="4" name="Slide Number Placeholder 3"/>
          <p:cNvSpPr>
            <a:spLocks noGrp="1"/>
          </p:cNvSpPr>
          <p:nvPr>
            <p:ph type="sldNum" sz="quarter" idx="10"/>
          </p:nvPr>
        </p:nvSpPr>
        <p:spPr/>
        <p:txBody>
          <a:bodyPr/>
          <a:lstStyle/>
          <a:p>
            <a:fld id="{EB7538C0-6C8F-154A-A053-70CC7CB5E660}" type="slidenum">
              <a:rPr lang="en-US" smtClean="0"/>
              <a:t>17</a:t>
            </a:fld>
            <a:endParaRPr lang="en-US"/>
          </a:p>
        </p:txBody>
      </p:sp>
    </p:spTree>
    <p:extLst>
      <p:ext uri="{BB962C8B-B14F-4D97-AF65-F5344CB8AC3E}">
        <p14:creationId xmlns:p14="http://schemas.microsoft.com/office/powerpoint/2010/main" val="194660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Save your program with a name that describes what it does, like </a:t>
            </a:r>
            <a:r>
              <a:rPr lang="en-US" dirty="0" err="1"/>
              <a:t>lightblink</a:t>
            </a:r>
            <a:endParaRPr lang="en-US" dirty="0"/>
          </a:p>
          <a:p>
            <a:r>
              <a:rPr lang="en-US" dirty="0"/>
              <a:t>Save</a:t>
            </a:r>
            <a:r>
              <a:rPr lang="en-US" baseline="0" dirty="0"/>
              <a:t> it to a place that is easy to find on your desktop or under Scratch Projects.</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18</a:t>
            </a:fld>
            <a:endParaRPr lang="en-US"/>
          </a:p>
        </p:txBody>
      </p:sp>
    </p:spTree>
    <p:extLst>
      <p:ext uri="{BB962C8B-B14F-4D97-AF65-F5344CB8AC3E}">
        <p14:creationId xmlns:p14="http://schemas.microsoft.com/office/powerpoint/2010/main" val="1504024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Hummingbird sensors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t>
            </a:r>
            <a:r>
              <a:rPr lang="en-US" sz="1200" b="1" kern="1200" dirty="0">
                <a:solidFill>
                  <a:schemeClr val="tx1"/>
                </a:solidFill>
                <a:effectLst/>
                <a:latin typeface="+mn-lt"/>
                <a:ea typeface="+mn-ea"/>
                <a:cs typeface="+mn-cs"/>
              </a:rPr>
              <a:t>input</a:t>
            </a:r>
            <a:r>
              <a:rPr lang="en-US" sz="1200" kern="1200" dirty="0">
                <a:solidFill>
                  <a:schemeClr val="tx1"/>
                </a:solidFill>
                <a:effectLst/>
                <a:latin typeface="+mn-lt"/>
                <a:ea typeface="+mn-ea"/>
                <a:cs typeface="+mn-cs"/>
              </a:rPr>
              <a:t> devices. They send information to the Scratch program.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20</a:t>
            </a:fld>
            <a:endParaRPr lang="en-US"/>
          </a:p>
        </p:txBody>
      </p:sp>
    </p:spTree>
    <p:extLst>
      <p:ext uri="{BB962C8B-B14F-4D97-AF65-F5344CB8AC3E}">
        <p14:creationId xmlns:p14="http://schemas.microsoft.com/office/powerpoint/2010/main" val="1413224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These</a:t>
            </a:r>
            <a:r>
              <a:rPr lang="en-US" baseline="0" dirty="0"/>
              <a:t> port numbers are how we let the Hummingbird and Scratch program talk to each other. It’s like sending a letter to an address. </a:t>
            </a:r>
          </a:p>
          <a:p>
            <a:r>
              <a:rPr lang="en-US" baseline="0" dirty="0"/>
              <a:t>The positive and negative wires make a complete circuit.</a:t>
            </a:r>
          </a:p>
          <a:p>
            <a:r>
              <a:rPr lang="en-US" baseline="0" dirty="0"/>
              <a:t>The yellow wire takes the input that sensor receives and sends it to the Hummingbird.</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21</a:t>
            </a:fld>
            <a:endParaRPr lang="en-US"/>
          </a:p>
        </p:txBody>
      </p:sp>
    </p:spTree>
    <p:extLst>
      <p:ext uri="{BB962C8B-B14F-4D97-AF65-F5344CB8AC3E}">
        <p14:creationId xmlns:p14="http://schemas.microsoft.com/office/powerpoint/2010/main" val="1018850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Find the Hummingbird</a:t>
            </a:r>
            <a:r>
              <a:rPr lang="en-US" baseline="0" dirty="0"/>
              <a:t> blocks under More blocks under the Scripts tab. They are purple.</a:t>
            </a:r>
          </a:p>
          <a:p>
            <a:r>
              <a:rPr lang="en-US" baseline="0" dirty="0"/>
              <a:t>Find the block that says HB distance sensor and drag it into the right gray part of the screen. </a:t>
            </a:r>
          </a:p>
          <a:p>
            <a:endParaRPr lang="en-US" baseline="0" dirty="0"/>
          </a:p>
          <a:p>
            <a:r>
              <a:rPr lang="en-US" baseline="0" dirty="0"/>
              <a:t>Click on it to find out what value it is sensing. The numbers are distance in centimeters.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22</a:t>
            </a:fld>
            <a:endParaRPr lang="en-US"/>
          </a:p>
        </p:txBody>
      </p:sp>
    </p:spTree>
    <p:extLst>
      <p:ext uri="{BB962C8B-B14F-4D97-AF65-F5344CB8AC3E}">
        <p14:creationId xmlns:p14="http://schemas.microsoft.com/office/powerpoint/2010/main" val="69093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Keep the sensor</a:t>
            </a:r>
            <a:r>
              <a:rPr lang="en-US" baseline="0" dirty="0"/>
              <a:t> still in one place and hold something in front of it. </a:t>
            </a:r>
          </a:p>
          <a:p>
            <a:endParaRPr lang="en-US" baseline="0" dirty="0"/>
          </a:p>
          <a:p>
            <a:r>
              <a:rPr lang="en-US" baseline="0" dirty="0"/>
              <a:t>**This is an infrared sensor. It sends a beam of infrared light out and measures how long it takes for the beam to be reflected back. This is how it measures distance.</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23</a:t>
            </a:fld>
            <a:endParaRPr lang="en-US"/>
          </a:p>
        </p:txBody>
      </p:sp>
    </p:spTree>
    <p:extLst>
      <p:ext uri="{BB962C8B-B14F-4D97-AF65-F5344CB8AC3E}">
        <p14:creationId xmlns:p14="http://schemas.microsoft.com/office/powerpoint/2010/main" val="1242674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Find the Greater</a:t>
            </a:r>
            <a:r>
              <a:rPr lang="en-US" baseline="0" dirty="0"/>
              <a:t> and Less Than blocks under the Operators menu. They are green.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Hungry alligator wants to eat the bigger number: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Mouth open to the right is </a:t>
            </a:r>
            <a:r>
              <a:rPr lang="en-US" b="1" baseline="0" dirty="0"/>
              <a:t>less than</a:t>
            </a:r>
            <a:r>
              <a:rPr lang="en-US" baseline="0" dirty="0"/>
              <a:t> (First number is less than the second number)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Mouth open to the left is </a:t>
            </a:r>
            <a:r>
              <a:rPr lang="en-US" b="1" baseline="0" dirty="0"/>
              <a:t>greater than </a:t>
            </a:r>
            <a:r>
              <a:rPr lang="en-US" baseline="0" dirty="0"/>
              <a:t>(First number is greater than the second number)</a:t>
            </a:r>
          </a:p>
          <a:p>
            <a:endParaRPr lang="en-US" b="1" baseline="0" dirty="0"/>
          </a:p>
          <a:p>
            <a:r>
              <a:rPr lang="en-US" b="1" baseline="0" dirty="0"/>
              <a:t>(Or </a:t>
            </a:r>
            <a:r>
              <a:rPr lang="en-US" b="0" baseline="0" dirty="0"/>
              <a:t>Arrow points to the smaller number)</a:t>
            </a:r>
          </a:p>
          <a:p>
            <a:endParaRPr lang="en-US" baseline="0" dirty="0"/>
          </a:p>
        </p:txBody>
      </p:sp>
      <p:sp>
        <p:nvSpPr>
          <p:cNvPr id="4" name="Slide Number Placeholder 3"/>
          <p:cNvSpPr>
            <a:spLocks noGrp="1"/>
          </p:cNvSpPr>
          <p:nvPr>
            <p:ph type="sldNum" sz="quarter" idx="10"/>
          </p:nvPr>
        </p:nvSpPr>
        <p:spPr/>
        <p:txBody>
          <a:bodyPr/>
          <a:lstStyle/>
          <a:p>
            <a:fld id="{EB7538C0-6C8F-154A-A053-70CC7CB5E660}" type="slidenum">
              <a:rPr lang="en-US" smtClean="0"/>
              <a:t>24</a:t>
            </a:fld>
            <a:endParaRPr lang="en-US"/>
          </a:p>
        </p:txBody>
      </p:sp>
    </p:spTree>
    <p:extLst>
      <p:ext uri="{BB962C8B-B14F-4D97-AF65-F5344CB8AC3E}">
        <p14:creationId xmlns:p14="http://schemas.microsoft.com/office/powerpoint/2010/main" val="3349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right after </a:t>
            </a:r>
            <a:r>
              <a:rPr lang="en-US" baseline="0" dirty="0" err="1"/>
              <a:t>storytime</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4</a:t>
            </a:fld>
            <a:endParaRPr lang="en-US"/>
          </a:p>
        </p:txBody>
      </p:sp>
    </p:spTree>
    <p:extLst>
      <p:ext uri="{BB962C8B-B14F-4D97-AF65-F5344CB8AC3E}">
        <p14:creationId xmlns:p14="http://schemas.microsoft.com/office/powerpoint/2010/main" val="1434059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Drag</a:t>
            </a:r>
            <a:r>
              <a:rPr lang="en-US" sz="1200" kern="1200" baseline="0" dirty="0">
                <a:solidFill>
                  <a:schemeClr val="tx1"/>
                </a:solidFill>
                <a:effectLst/>
                <a:latin typeface="+mn-lt"/>
                <a:ea typeface="+mn-ea"/>
                <a:cs typeface="+mn-cs"/>
              </a:rPr>
              <a:t> the distance sensor block into the first open square of the comparing block.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value that the Boolean block uses to make a decision is called the </a:t>
            </a:r>
            <a:r>
              <a:rPr lang="en-US" sz="1200" b="1" kern="1200" dirty="0">
                <a:solidFill>
                  <a:schemeClr val="tx1"/>
                </a:solidFill>
                <a:effectLst/>
                <a:latin typeface="+mn-lt"/>
                <a:ea typeface="+mn-ea"/>
                <a:cs typeface="+mn-cs"/>
              </a:rPr>
              <a:t>threshold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this case, the </a:t>
            </a:r>
            <a:r>
              <a:rPr lang="en-US" sz="1200" b="1" kern="1200" dirty="0">
                <a:solidFill>
                  <a:schemeClr val="tx1"/>
                </a:solidFill>
                <a:effectLst/>
                <a:latin typeface="+mn-lt"/>
                <a:ea typeface="+mn-ea"/>
                <a:cs typeface="+mn-cs"/>
              </a:rPr>
              <a:t>threshold is 30 cm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Create the Boolean block shown. This block is </a:t>
            </a:r>
            <a:r>
              <a:rPr lang="en-US" sz="1200" b="1" kern="1200" dirty="0">
                <a:solidFill>
                  <a:schemeClr val="tx1"/>
                </a:solidFill>
                <a:effectLst/>
                <a:latin typeface="+mn-lt"/>
                <a:ea typeface="+mn-ea"/>
                <a:cs typeface="+mn-cs"/>
              </a:rPr>
              <a:t>true</a:t>
            </a:r>
            <a:r>
              <a:rPr lang="en-US" sz="1200" kern="1200" dirty="0">
                <a:solidFill>
                  <a:schemeClr val="tx1"/>
                </a:solidFill>
                <a:effectLst/>
                <a:latin typeface="+mn-lt"/>
                <a:ea typeface="+mn-ea"/>
                <a:cs typeface="+mn-cs"/>
              </a:rPr>
              <a:t> if the value of the distance sensor is </a:t>
            </a:r>
            <a:r>
              <a:rPr lang="en-US" sz="1200" b="1" kern="1200" dirty="0">
                <a:solidFill>
                  <a:schemeClr val="tx1"/>
                </a:solidFill>
                <a:effectLst/>
                <a:latin typeface="+mn-lt"/>
                <a:ea typeface="+mn-ea"/>
                <a:cs typeface="+mn-cs"/>
              </a:rPr>
              <a:t>greater</a:t>
            </a:r>
            <a:r>
              <a:rPr lang="en-US" sz="1200" kern="1200" dirty="0">
                <a:solidFill>
                  <a:schemeClr val="tx1"/>
                </a:solidFill>
                <a:effectLst/>
                <a:latin typeface="+mn-lt"/>
                <a:ea typeface="+mn-ea"/>
                <a:cs typeface="+mn-cs"/>
              </a:rPr>
              <a:t> than 30 cm, and false otherwise.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25</a:t>
            </a:fld>
            <a:endParaRPr lang="en-US"/>
          </a:p>
        </p:txBody>
      </p:sp>
    </p:spTree>
    <p:extLst>
      <p:ext uri="{BB962C8B-B14F-4D97-AF65-F5344CB8AC3E}">
        <p14:creationId xmlns:p14="http://schemas.microsoft.com/office/powerpoint/2010/main" val="1780187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have blocks that do comparing, but it doesn’t actually make anything else happen. We want to do something with that information! For that we need some controls.</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26</a:t>
            </a:fld>
            <a:endParaRPr lang="en-US"/>
          </a:p>
        </p:txBody>
      </p:sp>
    </p:spTree>
    <p:extLst>
      <p:ext uri="{BB962C8B-B14F-4D97-AF65-F5344CB8AC3E}">
        <p14:creationId xmlns:p14="http://schemas.microsoft.com/office/powerpoint/2010/main" val="975450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have blocks that do comparing, but it doesn’t actually make anything else happen. We want to do something with that information! For that we need some controls.</a:t>
            </a:r>
          </a:p>
          <a:p>
            <a:r>
              <a:rPr lang="en-US" baseline="0" dirty="0"/>
              <a:t>Choose the If/Else/Then block (NOT the If/Else block)</a:t>
            </a:r>
          </a:p>
          <a:p>
            <a:endParaRPr lang="en-US" baseline="0" dirty="0"/>
          </a:p>
          <a:p>
            <a:r>
              <a:rPr lang="en-US" baseline="0" dirty="0"/>
              <a:t>Drag your green diamond into the IF section of the block.</a:t>
            </a:r>
          </a:p>
          <a:p>
            <a:r>
              <a:rPr lang="en-US" baseline="0" dirty="0"/>
              <a:t>We are setting an event, telling the hummingbird to listen for the space bar to be pressed.</a:t>
            </a:r>
          </a:p>
          <a:p>
            <a:r>
              <a:rPr lang="en-US" baseline="0" dirty="0"/>
              <a:t>When that happens, it tests if the input from the distance sensor is greater than 30 cm.</a:t>
            </a:r>
          </a:p>
          <a:p>
            <a:r>
              <a:rPr lang="en-US" baseline="0" dirty="0"/>
              <a:t>Now let’s make something happen!</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27</a:t>
            </a:fld>
            <a:endParaRPr lang="en-US"/>
          </a:p>
        </p:txBody>
      </p:sp>
    </p:spTree>
    <p:extLst>
      <p:ext uri="{BB962C8B-B14F-4D97-AF65-F5344CB8AC3E}">
        <p14:creationId xmlns:p14="http://schemas.microsoft.com/office/powerpoint/2010/main" val="140630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want to turn on the light if the sensor is triggered, but keep it off the rest of the time. This is like when you walk into a bathroom with a motion sensor. The light is off unless the sensor is triggered. ”Else” is the default.</a:t>
            </a:r>
          </a:p>
          <a:p>
            <a:endParaRPr lang="en-US" baseline="0" dirty="0"/>
          </a:p>
          <a:p>
            <a:r>
              <a:rPr lang="en-US" baseline="0" dirty="0"/>
              <a:t>Drag your LED blocks into the “jaws” of the if/else block. The first block will be what happens when the statement is true, in this case, set LED at port 1 on to half brightness.</a:t>
            </a:r>
          </a:p>
          <a:p>
            <a:r>
              <a:rPr lang="en-US" baseline="0" dirty="0"/>
              <a:t>The second block will be what happens the rest of the time (set LED at port 1 off).</a:t>
            </a:r>
          </a:p>
          <a:p>
            <a:endParaRPr lang="en-US" baseline="0" dirty="0"/>
          </a:p>
          <a:p>
            <a:r>
              <a:rPr lang="en-US" baseline="0" dirty="0"/>
              <a:t>**motion sensors are sometimes infrared (IR) sensors like this one, or they may use sonar or laser. There are many ways to accomplish similar tasks, and different tools are better suited for certain tasks. This sensor is good for measuring objects right in front of it.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B7538C0-6C8F-154A-A053-70CC7CB5E660}" type="slidenum">
              <a:rPr lang="en-US" smtClean="0"/>
              <a:t>28</a:t>
            </a:fld>
            <a:endParaRPr lang="en-US"/>
          </a:p>
        </p:txBody>
      </p:sp>
    </p:spTree>
    <p:extLst>
      <p:ext uri="{BB962C8B-B14F-4D97-AF65-F5344CB8AC3E}">
        <p14:creationId xmlns:p14="http://schemas.microsoft.com/office/powerpoint/2010/main" val="1946602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Add a forever block around your actions</a:t>
            </a:r>
            <a:r>
              <a:rPr lang="en-US" baseline="0" dirty="0"/>
              <a:t> </a:t>
            </a:r>
            <a:r>
              <a:rPr lang="en-US" dirty="0"/>
              <a:t>to make it repeat forever</a:t>
            </a:r>
            <a:r>
              <a:rPr lang="en-US" baseline="0" dirty="0"/>
              <a:t> in a loop. </a:t>
            </a:r>
          </a:p>
          <a:p>
            <a:endParaRPr lang="en-US" baseline="0" dirty="0"/>
          </a:p>
          <a:p>
            <a:r>
              <a:rPr lang="en-US" sz="1200" kern="1200" dirty="0">
                <a:solidFill>
                  <a:schemeClr val="tx1"/>
                </a:solidFill>
                <a:effectLst/>
                <a:latin typeface="+mn-lt"/>
                <a:ea typeface="+mn-ea"/>
                <a:cs typeface="+mn-cs"/>
              </a:rPr>
              <a:t>We use the </a:t>
            </a:r>
            <a:r>
              <a:rPr lang="en-US" sz="1200" b="1" kern="1200" dirty="0">
                <a:solidFill>
                  <a:schemeClr val="tx1"/>
                </a:solidFill>
                <a:effectLst/>
                <a:latin typeface="+mn-lt"/>
                <a:ea typeface="+mn-ea"/>
                <a:cs typeface="+mn-cs"/>
              </a:rPr>
              <a:t>Forever</a:t>
            </a:r>
            <a:r>
              <a:rPr lang="en-US" sz="1200" kern="1200" dirty="0">
                <a:solidFill>
                  <a:schemeClr val="tx1"/>
                </a:solidFill>
                <a:effectLst/>
                <a:latin typeface="+mn-lt"/>
                <a:ea typeface="+mn-ea"/>
                <a:cs typeface="+mn-cs"/>
              </a:rPr>
              <a:t> block to keep the program running in a loop, continuing to sense distance. </a:t>
            </a:r>
          </a:p>
          <a:p>
            <a:r>
              <a:rPr lang="en-US" sz="1200" kern="1200" dirty="0">
                <a:solidFill>
                  <a:schemeClr val="tx1"/>
                </a:solidFill>
                <a:effectLst/>
                <a:latin typeface="+mn-lt"/>
                <a:ea typeface="+mn-ea"/>
                <a:cs typeface="+mn-cs"/>
              </a:rPr>
              <a:t>If we did not use the forever block, the sensor would test the distance once, then the program would stop, just like when you clicked on the sensor block alone.</a:t>
            </a:r>
            <a:endParaRPr lang="en-US" dirty="0">
              <a:effectLst/>
            </a:endParaRPr>
          </a:p>
        </p:txBody>
      </p:sp>
      <p:sp>
        <p:nvSpPr>
          <p:cNvPr id="4" name="Slide Number Placeholder 3"/>
          <p:cNvSpPr>
            <a:spLocks noGrp="1"/>
          </p:cNvSpPr>
          <p:nvPr>
            <p:ph type="sldNum" sz="quarter" idx="10"/>
          </p:nvPr>
        </p:nvSpPr>
        <p:spPr/>
        <p:txBody>
          <a:bodyPr/>
          <a:lstStyle/>
          <a:p>
            <a:fld id="{EB7538C0-6C8F-154A-A053-70CC7CB5E660}" type="slidenum">
              <a:rPr lang="en-US" smtClean="0"/>
              <a:t>29</a:t>
            </a:fld>
            <a:endParaRPr lang="en-US"/>
          </a:p>
        </p:txBody>
      </p:sp>
    </p:spTree>
    <p:extLst>
      <p:ext uri="{BB962C8B-B14F-4D97-AF65-F5344CB8AC3E}">
        <p14:creationId xmlns:p14="http://schemas.microsoft.com/office/powerpoint/2010/main" val="1530193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Save your program with a name that describes what it does, like </a:t>
            </a:r>
            <a:r>
              <a:rPr lang="en-US" dirty="0" err="1"/>
              <a:t>distancesensor</a:t>
            </a:r>
            <a:endParaRPr lang="en-US" dirty="0"/>
          </a:p>
          <a:p>
            <a:r>
              <a:rPr lang="en-US" dirty="0"/>
              <a:t>Save</a:t>
            </a:r>
            <a:r>
              <a:rPr lang="en-US" baseline="0" dirty="0"/>
              <a:t> it to a place that is easy to find on your desktop or under Scratch Projects.</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30</a:t>
            </a:fld>
            <a:endParaRPr lang="en-US"/>
          </a:p>
        </p:txBody>
      </p:sp>
    </p:spTree>
    <p:extLst>
      <p:ext uri="{BB962C8B-B14F-4D97-AF65-F5344CB8AC3E}">
        <p14:creationId xmlns:p14="http://schemas.microsoft.com/office/powerpoint/2010/main" val="1504024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right after </a:t>
            </a:r>
            <a:r>
              <a:rPr lang="en-US" baseline="0" dirty="0" err="1"/>
              <a:t>storytime</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32</a:t>
            </a:fld>
            <a:endParaRPr lang="en-US"/>
          </a:p>
        </p:txBody>
      </p:sp>
    </p:spTree>
    <p:extLst>
      <p:ext uri="{BB962C8B-B14F-4D97-AF65-F5344CB8AC3E}">
        <p14:creationId xmlns:p14="http://schemas.microsoft.com/office/powerpoint/2010/main" val="2478432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33</a:t>
            </a:fld>
            <a:endParaRPr lang="en-US"/>
          </a:p>
        </p:txBody>
      </p:sp>
    </p:spTree>
    <p:extLst>
      <p:ext uri="{BB962C8B-B14F-4D97-AF65-F5344CB8AC3E}">
        <p14:creationId xmlns:p14="http://schemas.microsoft.com/office/powerpoint/2010/main" val="1313687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34</a:t>
            </a:fld>
            <a:endParaRPr lang="en-US"/>
          </a:p>
        </p:txBody>
      </p:sp>
    </p:spTree>
    <p:extLst>
      <p:ext uri="{BB962C8B-B14F-4D97-AF65-F5344CB8AC3E}">
        <p14:creationId xmlns:p14="http://schemas.microsoft.com/office/powerpoint/2010/main" val="131368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7</a:t>
            </a:fld>
            <a:endParaRPr lang="en-US"/>
          </a:p>
        </p:txBody>
      </p:sp>
    </p:spTree>
    <p:extLst>
      <p:ext uri="{BB962C8B-B14F-4D97-AF65-F5344CB8AC3E}">
        <p14:creationId xmlns:p14="http://schemas.microsoft.com/office/powerpoint/2010/main" val="190313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your Hummingbird</a:t>
            </a:r>
            <a:r>
              <a:rPr lang="en-US" baseline="0" dirty="0"/>
              <a:t> Board. Other names: microcontroller, printed circuit board (PCB). Find the LED ports on your Hummingbird.</a:t>
            </a:r>
          </a:p>
        </p:txBody>
      </p:sp>
      <p:sp>
        <p:nvSpPr>
          <p:cNvPr id="4" name="Slide Number Placeholder 3"/>
          <p:cNvSpPr>
            <a:spLocks noGrp="1"/>
          </p:cNvSpPr>
          <p:nvPr>
            <p:ph type="sldNum" sz="quarter" idx="10"/>
          </p:nvPr>
        </p:nvSpPr>
        <p:spPr/>
        <p:txBody>
          <a:bodyPr/>
          <a:lstStyle/>
          <a:p>
            <a:fld id="{EB7538C0-6C8F-154A-A053-70CC7CB5E660}" type="slidenum">
              <a:rPr lang="en-US" smtClean="0"/>
              <a:t>8</a:t>
            </a:fld>
            <a:endParaRPr lang="en-US"/>
          </a:p>
        </p:txBody>
      </p:sp>
    </p:spTree>
    <p:extLst>
      <p:ext uri="{BB962C8B-B14F-4D97-AF65-F5344CB8AC3E}">
        <p14:creationId xmlns:p14="http://schemas.microsoft.com/office/powerpoint/2010/main" val="157785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Hummingbird kit comes with two kinds of lights.</a:t>
            </a:r>
            <a:r>
              <a:rPr lang="en-US" baseline="0" dirty="0"/>
              <a:t> We will be using the single color LEDs first. </a:t>
            </a:r>
          </a:p>
          <a:p>
            <a:endParaRPr lang="en-US" baseline="0" dirty="0"/>
          </a:p>
          <a:p>
            <a:r>
              <a:rPr lang="en-US" baseline="0" dirty="0"/>
              <a:t>You might have tried these out at home, but we’re going to go through it together, and you can ask any questions you have.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9</a:t>
            </a:fld>
            <a:endParaRPr lang="en-US"/>
          </a:p>
        </p:txBody>
      </p:sp>
    </p:spTree>
    <p:extLst>
      <p:ext uri="{BB962C8B-B14F-4D97-AF65-F5344CB8AC3E}">
        <p14:creationId xmlns:p14="http://schemas.microsoft.com/office/powerpoint/2010/main" val="113896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fontAlgn="base">
              <a:buFont typeface="Arial" charset="0"/>
              <a:buChar char="•"/>
            </a:pPr>
            <a:r>
              <a:rPr lang="en-US" dirty="0">
                <a:latin typeface="Avenir Next" charset="0"/>
                <a:ea typeface="Avenir Next" charset="0"/>
                <a:cs typeface="Avenir Next" charset="0"/>
              </a:rPr>
              <a:t>Find the single</a:t>
            </a:r>
            <a:r>
              <a:rPr lang="en-US" baseline="0" dirty="0">
                <a:latin typeface="Avenir Next" charset="0"/>
                <a:ea typeface="Avenir Next" charset="0"/>
                <a:cs typeface="Avenir Next" charset="0"/>
              </a:rPr>
              <a:t> color LED ports on your Hummingbird </a:t>
            </a:r>
          </a:p>
          <a:p>
            <a:pPr marL="171450" indent="-171450" fontAlgn="base">
              <a:buFont typeface="Arial" charset="0"/>
              <a:buChar char="•"/>
            </a:pPr>
            <a:r>
              <a:rPr lang="en-US" dirty="0">
                <a:latin typeface="Avenir Next" charset="0"/>
                <a:ea typeface="Avenir Next" charset="0"/>
                <a:cs typeface="Avenir Next" charset="0"/>
              </a:rPr>
              <a:t>Push down and hold the tab of the terminal with the orange terminal tool.</a:t>
            </a:r>
          </a:p>
          <a:p>
            <a:pPr marL="171450" indent="-171450" fontAlgn="base">
              <a:buFont typeface="Arial" charset="0"/>
              <a:buChar char="•"/>
            </a:pPr>
            <a:r>
              <a:rPr lang="en-US" dirty="0">
                <a:latin typeface="Avenir Next" charset="0"/>
                <a:ea typeface="Avenir Next" charset="0"/>
                <a:cs typeface="Avenir Next" charset="0"/>
              </a:rPr>
              <a:t>Insert the metal part of the wire at roughly a 45 degree angle.</a:t>
            </a:r>
          </a:p>
          <a:p>
            <a:pPr marL="171450" indent="-171450" fontAlgn="base">
              <a:buFont typeface="Arial" charset="0"/>
              <a:buChar char="•"/>
            </a:pPr>
            <a:r>
              <a:rPr lang="en-US" dirty="0">
                <a:latin typeface="Avenir Next" charset="0"/>
                <a:ea typeface="Avenir Next" charset="0"/>
                <a:cs typeface="Avenir Next" charset="0"/>
              </a:rPr>
              <a:t>Release the tab and gently tug the wire to make sure it is secure.</a:t>
            </a:r>
          </a:p>
          <a:p>
            <a:pPr fontAlgn="base"/>
            <a:endParaRPr lang="en-US" dirty="0">
              <a:latin typeface="Avenir Next" charset="0"/>
              <a:ea typeface="Avenir Next" charset="0"/>
              <a:cs typeface="Avenir Next" charset="0"/>
            </a:endParaRPr>
          </a:p>
          <a:p>
            <a:pPr fontAlgn="base"/>
            <a:r>
              <a:rPr lang="en-US" dirty="0">
                <a:latin typeface="Avenir Next" charset="0"/>
                <a:ea typeface="Avenir Next" charset="0"/>
                <a:cs typeface="Avenir Next" charset="0"/>
              </a:rPr>
              <a:t>You might find it</a:t>
            </a:r>
            <a:r>
              <a:rPr lang="en-US" baseline="0" dirty="0">
                <a:latin typeface="Avenir Next" charset="0"/>
                <a:ea typeface="Avenir Next" charset="0"/>
                <a:cs typeface="Avenir Next" charset="0"/>
              </a:rPr>
              <a:t> helpful for one person to push down the tab, and another person to insert the wire.</a:t>
            </a:r>
            <a:endParaRPr lang="en-US" dirty="0">
              <a:latin typeface="Avenir Next" charset="0"/>
              <a:ea typeface="Avenir Next" charset="0"/>
              <a:cs typeface="Avenir Next" charset="0"/>
            </a:endParaRPr>
          </a:p>
          <a:p>
            <a:endParaRPr lang="en-US" dirty="0">
              <a:latin typeface="Avenir Next" charset="0"/>
              <a:ea typeface="Avenir Next" charset="0"/>
              <a:cs typeface="Avenir Next" charset="0"/>
            </a:endParaRPr>
          </a:p>
        </p:txBody>
      </p:sp>
      <p:sp>
        <p:nvSpPr>
          <p:cNvPr id="4" name="Slide Number Placeholder 3"/>
          <p:cNvSpPr>
            <a:spLocks noGrp="1"/>
          </p:cNvSpPr>
          <p:nvPr>
            <p:ph type="sldNum" sz="quarter" idx="10"/>
          </p:nvPr>
        </p:nvSpPr>
        <p:spPr/>
        <p:txBody>
          <a:bodyPr/>
          <a:lstStyle/>
          <a:p>
            <a:fld id="{EB7538C0-6C8F-154A-A053-70CC7CB5E660}" type="slidenum">
              <a:rPr lang="en-US" smtClean="0"/>
              <a:t>10</a:t>
            </a:fld>
            <a:endParaRPr lang="en-US"/>
          </a:p>
        </p:txBody>
      </p:sp>
    </p:spTree>
    <p:extLst>
      <p:ext uri="{BB962C8B-B14F-4D97-AF65-F5344CB8AC3E}">
        <p14:creationId xmlns:p14="http://schemas.microsoft.com/office/powerpoint/2010/main" val="33836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These</a:t>
            </a:r>
            <a:r>
              <a:rPr lang="en-US" baseline="0" dirty="0"/>
              <a:t> port numbers are how we let the Hummingbird and Scratch program talk to each other. It’s like sending a letter to an address. </a:t>
            </a:r>
            <a:endParaRPr lang="en-US" dirty="0"/>
          </a:p>
        </p:txBody>
      </p:sp>
      <p:sp>
        <p:nvSpPr>
          <p:cNvPr id="4" name="Slide Number Placeholder 3"/>
          <p:cNvSpPr>
            <a:spLocks noGrp="1"/>
          </p:cNvSpPr>
          <p:nvPr>
            <p:ph type="sldNum" sz="quarter" idx="10"/>
          </p:nvPr>
        </p:nvSpPr>
        <p:spPr/>
        <p:txBody>
          <a:bodyPr/>
          <a:lstStyle/>
          <a:p>
            <a:fld id="{EB7538C0-6C8F-154A-A053-70CC7CB5E660}" type="slidenum">
              <a:rPr lang="en-US" smtClean="0"/>
              <a:t>11</a:t>
            </a:fld>
            <a:endParaRPr lang="en-US"/>
          </a:p>
        </p:txBody>
      </p:sp>
    </p:spTree>
    <p:extLst>
      <p:ext uri="{BB962C8B-B14F-4D97-AF65-F5344CB8AC3E}">
        <p14:creationId xmlns:p14="http://schemas.microsoft.com/office/powerpoint/2010/main" val="101885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connect your board to the computer with the USB cord</a:t>
            </a:r>
          </a:p>
        </p:txBody>
      </p:sp>
      <p:sp>
        <p:nvSpPr>
          <p:cNvPr id="4" name="Slide Number Placeholder 3"/>
          <p:cNvSpPr>
            <a:spLocks noGrp="1"/>
          </p:cNvSpPr>
          <p:nvPr>
            <p:ph type="sldNum" sz="quarter" idx="10"/>
          </p:nvPr>
        </p:nvSpPr>
        <p:spPr/>
        <p:txBody>
          <a:bodyPr/>
          <a:lstStyle/>
          <a:p>
            <a:fld id="{EB7538C0-6C8F-154A-A053-70CC7CB5E660}" type="slidenum">
              <a:rPr lang="en-US" smtClean="0"/>
              <a:t>12</a:t>
            </a:fld>
            <a:endParaRPr lang="en-US"/>
          </a:p>
        </p:txBody>
      </p:sp>
    </p:spTree>
    <p:extLst>
      <p:ext uri="{BB962C8B-B14F-4D97-AF65-F5344CB8AC3E}">
        <p14:creationId xmlns:p14="http://schemas.microsoft.com/office/powerpoint/2010/main" val="1828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After</a:t>
            </a:r>
            <a:r>
              <a:rPr lang="en-US" dirty="0"/>
              <a:t> the Hummingbird</a:t>
            </a:r>
            <a:r>
              <a:rPr lang="en-US" baseline="0" dirty="0"/>
              <a:t> is connected to the computer, open Birdbrain Robot Server. </a:t>
            </a:r>
          </a:p>
          <a:p>
            <a:r>
              <a:rPr lang="en-US" baseline="0" dirty="0"/>
              <a:t>**If the Hummingbird picture is </a:t>
            </a:r>
            <a:r>
              <a:rPr lang="en-US" b="1" baseline="0" dirty="0"/>
              <a:t>grayed out</a:t>
            </a:r>
            <a:r>
              <a:rPr lang="en-US" baseline="0" dirty="0"/>
              <a:t>, disconnect the Hummingbird, </a:t>
            </a:r>
            <a:r>
              <a:rPr lang="en-US" b="1" baseline="0" dirty="0"/>
              <a:t>quit</a:t>
            </a:r>
            <a:r>
              <a:rPr lang="en-US" baseline="0" dirty="0"/>
              <a:t> Birdbrain robot server, </a:t>
            </a:r>
            <a:r>
              <a:rPr lang="en-US" b="1" baseline="0" dirty="0"/>
              <a:t>reconnect</a:t>
            </a:r>
            <a:r>
              <a:rPr lang="en-US" baseline="0" dirty="0"/>
              <a:t> the Hummingbird, then </a:t>
            </a:r>
            <a:r>
              <a:rPr lang="en-US" b="1" baseline="0" dirty="0"/>
              <a:t>restart</a:t>
            </a:r>
            <a:r>
              <a:rPr lang="en-US" baseline="0" dirty="0"/>
              <a:t> Birdbrain robot server.</a:t>
            </a:r>
          </a:p>
          <a:p>
            <a:endParaRPr lang="en-US" baseline="0" dirty="0"/>
          </a:p>
          <a:p>
            <a:r>
              <a:rPr lang="en-US" baseline="0" dirty="0"/>
              <a:t>Click </a:t>
            </a:r>
            <a:r>
              <a:rPr lang="en-US" b="1" baseline="0" dirty="0"/>
              <a:t>Open Scratch </a:t>
            </a:r>
            <a:r>
              <a:rPr lang="en-US" baseline="0" dirty="0"/>
              <a:t>to start the program. (**If Scratch asks to use Adobe Air, say OK. This allows Scratch to run)</a:t>
            </a:r>
          </a:p>
        </p:txBody>
      </p:sp>
      <p:sp>
        <p:nvSpPr>
          <p:cNvPr id="4" name="Slide Number Placeholder 3"/>
          <p:cNvSpPr>
            <a:spLocks noGrp="1"/>
          </p:cNvSpPr>
          <p:nvPr>
            <p:ph type="sldNum" sz="quarter" idx="10"/>
          </p:nvPr>
        </p:nvSpPr>
        <p:spPr/>
        <p:txBody>
          <a:bodyPr/>
          <a:lstStyle/>
          <a:p>
            <a:fld id="{EB7538C0-6C8F-154A-A053-70CC7CB5E660}" type="slidenum">
              <a:rPr lang="en-US" smtClean="0"/>
              <a:t>13</a:t>
            </a:fld>
            <a:endParaRPr lang="en-US"/>
          </a:p>
        </p:txBody>
      </p:sp>
    </p:spTree>
    <p:extLst>
      <p:ext uri="{BB962C8B-B14F-4D97-AF65-F5344CB8AC3E}">
        <p14:creationId xmlns:p14="http://schemas.microsoft.com/office/powerpoint/2010/main" val="103901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CCB0F9-476A-354F-BEBA-FE165F91F003}"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201780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CB0F9-476A-354F-BEBA-FE165F91F003}"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90187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CB0F9-476A-354F-BEBA-FE165F91F003}"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66736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CB0F9-476A-354F-BEBA-FE165F91F003}"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91568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CCB0F9-476A-354F-BEBA-FE165F91F003}"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27569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CCB0F9-476A-354F-BEBA-FE165F91F003}" type="datetimeFigureOut">
              <a:rPr lang="en-US" smtClean="0"/>
              <a:t>2/12/18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9669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CCB0F9-476A-354F-BEBA-FE165F91F003}" type="datetimeFigureOut">
              <a:rPr lang="en-US" smtClean="0"/>
              <a:t>2/12/18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66937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CCB0F9-476A-354F-BEBA-FE165F91F003}" type="datetimeFigureOut">
              <a:rPr lang="en-US" smtClean="0"/>
              <a:t>2/12/18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38508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CCB0F9-476A-354F-BEBA-FE165F91F003}" type="datetimeFigureOut">
              <a:rPr lang="en-US" smtClean="0"/>
              <a:t>2/12/18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82392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CCB0F9-476A-354F-BEBA-FE165F91F003}" type="datetimeFigureOut">
              <a:rPr lang="en-US" smtClean="0"/>
              <a:t>2/12/18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48122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CCB0F9-476A-354F-BEBA-FE165F91F003}" type="datetimeFigureOut">
              <a:rPr lang="en-US" smtClean="0"/>
              <a:t>2/12/18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F55E9-DBC1-E14C-AF0F-DD93C3FBF24F}" type="slidenum">
              <a:rPr lang="en-US" smtClean="0"/>
              <a:t>‹#›</a:t>
            </a:fld>
            <a:endParaRPr lang="en-US"/>
          </a:p>
        </p:txBody>
      </p:sp>
    </p:spTree>
    <p:extLst>
      <p:ext uri="{BB962C8B-B14F-4D97-AF65-F5344CB8AC3E}">
        <p14:creationId xmlns:p14="http://schemas.microsoft.com/office/powerpoint/2010/main" val="131336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CB0F9-476A-354F-BEBA-FE165F91F003}" type="datetimeFigureOut">
              <a:rPr lang="en-US" smtClean="0"/>
              <a:t>2/12/18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F55E9-DBC1-E14C-AF0F-DD93C3FBF24F}" type="slidenum">
              <a:rPr lang="en-US" smtClean="0"/>
              <a:t>‹#›</a:t>
            </a:fld>
            <a:endParaRPr lang="en-US"/>
          </a:p>
        </p:txBody>
      </p:sp>
    </p:spTree>
    <p:extLst>
      <p:ext uri="{BB962C8B-B14F-4D97-AF65-F5344CB8AC3E}">
        <p14:creationId xmlns:p14="http://schemas.microsoft.com/office/powerpoint/2010/main" val="323258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29 at 11.5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2208865" cy="5057599"/>
          </a:xfrm>
          <a:prstGeom prst="rect">
            <a:avLst/>
          </a:prstGeom>
        </p:spPr>
      </p:pic>
      <p:sp>
        <p:nvSpPr>
          <p:cNvPr id="2" name="Title 1"/>
          <p:cNvSpPr>
            <a:spLocks noGrp="1"/>
          </p:cNvSpPr>
          <p:nvPr>
            <p:ph type="ctrTitle"/>
          </p:nvPr>
        </p:nvSpPr>
        <p:spPr>
          <a:xfrm>
            <a:off x="1371600" y="2130427"/>
            <a:ext cx="7772400" cy="1470025"/>
          </a:xfrm>
        </p:spPr>
        <p:txBody>
          <a:bodyPr>
            <a:normAutofit fontScale="90000"/>
          </a:bodyPr>
          <a:lstStyle/>
          <a:p>
            <a:r>
              <a:rPr lang="en-US" dirty="0">
                <a:latin typeface="Avenir Book" charset="0"/>
                <a:ea typeface="Avenir Book" charset="0"/>
                <a:cs typeface="Avenir Book" charset="0"/>
              </a:rPr>
              <a:t>Welcome to </a:t>
            </a:r>
            <a:br>
              <a:rPr lang="en-US" dirty="0">
                <a:latin typeface="Avenir Book" charset="0"/>
                <a:ea typeface="Avenir Book" charset="0"/>
                <a:cs typeface="Avenir Book" charset="0"/>
              </a:rPr>
            </a:br>
            <a:r>
              <a:rPr lang="en-US" dirty="0">
                <a:latin typeface="Avenir Book" charset="0"/>
                <a:ea typeface="Avenir Book" charset="0"/>
                <a:cs typeface="Avenir Book" charset="0"/>
              </a:rPr>
              <a:t>Tech Tales!</a:t>
            </a:r>
          </a:p>
        </p:txBody>
      </p:sp>
      <p:sp>
        <p:nvSpPr>
          <p:cNvPr id="3" name="Subtitle 2"/>
          <p:cNvSpPr>
            <a:spLocks noGrp="1"/>
          </p:cNvSpPr>
          <p:nvPr>
            <p:ph type="subTitle" idx="1"/>
          </p:nvPr>
        </p:nvSpPr>
        <p:spPr>
          <a:xfrm>
            <a:off x="2208865" y="3886200"/>
            <a:ext cx="6400800" cy="1752600"/>
          </a:xfrm>
        </p:spPr>
        <p:txBody>
          <a:bodyPr/>
          <a:lstStyle/>
          <a:p>
            <a:r>
              <a:rPr lang="en-US" dirty="0">
                <a:latin typeface="Avenir Book" charset="0"/>
                <a:ea typeface="Avenir Book" charset="0"/>
                <a:cs typeface="Avenir Book" charset="0"/>
              </a:rPr>
              <a:t>Session 2</a:t>
            </a:r>
          </a:p>
        </p:txBody>
      </p:sp>
    </p:spTree>
    <p:extLst>
      <p:ext uri="{BB962C8B-B14F-4D97-AF65-F5344CB8AC3E}">
        <p14:creationId xmlns:p14="http://schemas.microsoft.com/office/powerpoint/2010/main" val="928809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325563"/>
          </a:xfrm>
        </p:spPr>
        <p:txBody>
          <a:bodyPr/>
          <a:lstStyle/>
          <a:p>
            <a:r>
              <a:rPr lang="en-US" dirty="0">
                <a:latin typeface="Avenir Next" charset="0"/>
                <a:ea typeface="Avenir Next" charset="0"/>
                <a:cs typeface="Avenir Next" charset="0"/>
              </a:rPr>
              <a:t>Connect LED</a:t>
            </a:r>
          </a:p>
        </p:txBody>
      </p:sp>
      <p:pic>
        <p:nvPicPr>
          <p:cNvPr id="4" name="Picture 3"/>
          <p:cNvPicPr>
            <a:picLocks noChangeAspect="1"/>
          </p:cNvPicPr>
          <p:nvPr/>
        </p:nvPicPr>
        <p:blipFill>
          <a:blip r:embed="rId3"/>
          <a:stretch>
            <a:fillRect/>
          </a:stretch>
        </p:blipFill>
        <p:spPr>
          <a:xfrm>
            <a:off x="1929519" y="4570300"/>
            <a:ext cx="4811661" cy="166721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026" t="6888" r="4005" b="28595"/>
          <a:stretch/>
        </p:blipFill>
        <p:spPr>
          <a:xfrm>
            <a:off x="4335349" y="1202293"/>
            <a:ext cx="4487873" cy="271394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5027" t="45160" r="34629" b="9932"/>
          <a:stretch/>
        </p:blipFill>
        <p:spPr>
          <a:xfrm>
            <a:off x="460258" y="1202292"/>
            <a:ext cx="3386995" cy="2713946"/>
          </a:xfrm>
          <a:prstGeom prst="rect">
            <a:avLst/>
          </a:prstGeom>
        </p:spPr>
      </p:pic>
    </p:spTree>
    <p:extLst>
      <p:ext uri="{BB962C8B-B14F-4D97-AF65-F5344CB8AC3E}">
        <p14:creationId xmlns:p14="http://schemas.microsoft.com/office/powerpoint/2010/main" val="9842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Single-color LED attached to </a:t>
            </a:r>
            <a:r>
              <a:rPr lang="en-US" dirty="0">
                <a:solidFill>
                  <a:schemeClr val="accent6"/>
                </a:solidFill>
                <a:latin typeface="Avenir Book" charset="0"/>
                <a:ea typeface="Avenir Book" charset="0"/>
                <a:cs typeface="Avenir Book" charset="0"/>
              </a:rPr>
              <a:t>LED port 2</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79641" y="1910442"/>
            <a:ext cx="1586652" cy="1356527"/>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8654" y="1795780"/>
            <a:ext cx="5881432" cy="4691230"/>
          </a:xfrm>
          <a:prstGeom prst="rect">
            <a:avLst/>
          </a:prstGeom>
        </p:spPr>
      </p:pic>
      <p:sp>
        <p:nvSpPr>
          <p:cNvPr id="6" name="TextBox 5"/>
          <p:cNvSpPr txBox="1"/>
          <p:nvPr/>
        </p:nvSpPr>
        <p:spPr>
          <a:xfrm>
            <a:off x="516773" y="4285398"/>
            <a:ext cx="2200701" cy="1200328"/>
          </a:xfrm>
          <a:prstGeom prst="rect">
            <a:avLst/>
          </a:prstGeom>
          <a:noFill/>
        </p:spPr>
        <p:txBody>
          <a:bodyPr wrap="square" rtlCol="0">
            <a:spAutoFit/>
          </a:bodyPr>
          <a:lstStyle/>
          <a:p>
            <a:r>
              <a:rPr lang="en-US" sz="2400" b="1" dirty="0">
                <a:latin typeface="Avenir Book" charset="0"/>
                <a:ea typeface="Avenir Book" charset="0"/>
                <a:cs typeface="Avenir Book" charset="0"/>
              </a:rPr>
              <a:t>Black wire </a:t>
            </a:r>
            <a:r>
              <a:rPr lang="en-US" sz="2400" dirty="0">
                <a:latin typeface="Avenir Book" charset="0"/>
                <a:ea typeface="Avenir Book" charset="0"/>
                <a:cs typeface="Avenir Book" charset="0"/>
              </a:rPr>
              <a:t>is always NEGATIVE  (-)</a:t>
            </a:r>
          </a:p>
        </p:txBody>
      </p:sp>
    </p:spTree>
    <p:extLst>
      <p:ext uri="{BB962C8B-B14F-4D97-AF65-F5344CB8AC3E}">
        <p14:creationId xmlns:p14="http://schemas.microsoft.com/office/powerpoint/2010/main" val="155656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Connect Hummingbird to Computer</a:t>
            </a:r>
          </a:p>
        </p:txBody>
      </p:sp>
      <p:pic>
        <p:nvPicPr>
          <p:cNvPr id="4" name="Picture 3"/>
          <p:cNvPicPr>
            <a:picLocks noChangeAspect="1"/>
          </p:cNvPicPr>
          <p:nvPr/>
        </p:nvPicPr>
        <p:blipFill>
          <a:blip r:embed="rId3"/>
          <a:stretch>
            <a:fillRect/>
          </a:stretch>
        </p:blipFill>
        <p:spPr>
          <a:xfrm>
            <a:off x="4800600" y="1629146"/>
            <a:ext cx="4242650" cy="47271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10" y="2199263"/>
            <a:ext cx="3656747" cy="3329625"/>
          </a:xfrm>
          <a:prstGeom prst="rect">
            <a:avLst/>
          </a:prstGeom>
        </p:spPr>
      </p:pic>
      <p:sp>
        <p:nvSpPr>
          <p:cNvPr id="6" name="Subtitle 2"/>
          <p:cNvSpPr txBox="1">
            <a:spLocks/>
          </p:cNvSpPr>
          <p:nvPr/>
        </p:nvSpPr>
        <p:spPr>
          <a:xfrm>
            <a:off x="3944257" y="2954708"/>
            <a:ext cx="1053382" cy="1419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dirty="0">
                <a:solidFill>
                  <a:schemeClr val="tx2"/>
                </a:solidFill>
                <a:latin typeface="Avenir Book" charset="0"/>
                <a:ea typeface="Avenir Book" charset="0"/>
                <a:cs typeface="Avenir Book" charset="0"/>
              </a:rPr>
              <a:t>USB</a:t>
            </a:r>
          </a:p>
          <a:p>
            <a:r>
              <a:rPr lang="en-US" sz="3200" dirty="0">
                <a:solidFill>
                  <a:schemeClr val="tx2"/>
                </a:solidFill>
                <a:latin typeface="Avenir Book" charset="0"/>
                <a:ea typeface="Avenir Book" charset="0"/>
                <a:cs typeface="Avenir Book" charset="0"/>
              </a:rPr>
              <a:t>port</a:t>
            </a:r>
          </a:p>
        </p:txBody>
      </p:sp>
      <p:sp>
        <p:nvSpPr>
          <p:cNvPr id="9" name="Oval 8"/>
          <p:cNvSpPr/>
          <p:nvPr/>
        </p:nvSpPr>
        <p:spPr>
          <a:xfrm>
            <a:off x="3430690" y="3141405"/>
            <a:ext cx="728356" cy="722671"/>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71352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Birdbrain Robot Server + Scratch</a:t>
            </a:r>
          </a:p>
        </p:txBody>
      </p:sp>
      <p:pic>
        <p:nvPicPr>
          <p:cNvPr id="4" name="Picture 3" descr="/Users/estarks/Desktop/Screen Shot 2016-09-23 at 1.15.01 P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5117" y="2059638"/>
            <a:ext cx="3449983" cy="3767033"/>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86" y="2034834"/>
            <a:ext cx="2463907" cy="2427345"/>
          </a:xfrm>
          <a:prstGeom prst="rect">
            <a:avLst/>
          </a:prstGeom>
        </p:spPr>
      </p:pic>
      <p:sp>
        <p:nvSpPr>
          <p:cNvPr id="7" name="Striped Right Arrow 6"/>
          <p:cNvSpPr/>
          <p:nvPr/>
        </p:nvSpPr>
        <p:spPr>
          <a:xfrm rot="13413990">
            <a:off x="2106374" y="4159994"/>
            <a:ext cx="746410" cy="823473"/>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p:cNvSpPr txBox="1"/>
          <p:nvPr/>
        </p:nvSpPr>
        <p:spPr>
          <a:xfrm>
            <a:off x="1204524" y="4976724"/>
            <a:ext cx="1855470" cy="707886"/>
          </a:xfrm>
          <a:prstGeom prst="rect">
            <a:avLst/>
          </a:prstGeom>
          <a:noFill/>
        </p:spPr>
        <p:txBody>
          <a:bodyPr wrap="square" rtlCol="0">
            <a:spAutoFit/>
          </a:bodyPr>
          <a:lstStyle/>
          <a:p>
            <a:r>
              <a:rPr lang="en-US" sz="4000" dirty="0">
                <a:latin typeface="Avenir Book" charset="0"/>
                <a:ea typeface="Avenir Book" charset="0"/>
                <a:cs typeface="Avenir Book" charset="0"/>
              </a:rPr>
              <a:t>CLICK</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983" y="3609522"/>
            <a:ext cx="2205990" cy="2217149"/>
          </a:xfrm>
          <a:prstGeom prst="rect">
            <a:avLst/>
          </a:prstGeom>
        </p:spPr>
      </p:pic>
      <p:sp>
        <p:nvSpPr>
          <p:cNvPr id="10" name="TextBox 9"/>
          <p:cNvSpPr txBox="1"/>
          <p:nvPr/>
        </p:nvSpPr>
        <p:spPr>
          <a:xfrm>
            <a:off x="6836771" y="2148849"/>
            <a:ext cx="2071683" cy="1323439"/>
          </a:xfrm>
          <a:prstGeom prst="rect">
            <a:avLst/>
          </a:prstGeom>
          <a:noFill/>
        </p:spPr>
        <p:txBody>
          <a:bodyPr wrap="square" rtlCol="0">
            <a:spAutoFit/>
          </a:bodyPr>
          <a:lstStyle/>
          <a:p>
            <a:r>
              <a:rPr lang="en-US" sz="4000" dirty="0">
                <a:solidFill>
                  <a:schemeClr val="accent2"/>
                </a:solidFill>
                <a:latin typeface="Avenir Book" charset="0"/>
                <a:ea typeface="Avenir Book" charset="0"/>
                <a:cs typeface="Avenir Book" charset="0"/>
              </a:rPr>
              <a:t>Opens Scratch</a:t>
            </a:r>
          </a:p>
        </p:txBody>
      </p:sp>
      <p:sp>
        <p:nvSpPr>
          <p:cNvPr id="11" name="Right Arrow 10"/>
          <p:cNvSpPr/>
          <p:nvPr/>
        </p:nvSpPr>
        <p:spPr>
          <a:xfrm>
            <a:off x="5483638" y="4357314"/>
            <a:ext cx="1657388" cy="855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44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To control single-color LED</a:t>
            </a:r>
          </a:p>
        </p:txBody>
      </p:sp>
      <p:pic>
        <p:nvPicPr>
          <p:cNvPr id="5" name="Picture 4" descr="../../../../../Desktop/Screen%20Shot%202016-09-23%20at%202.2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236" y="2220685"/>
            <a:ext cx="4028648" cy="3936838"/>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28650" y="1943100"/>
            <a:ext cx="3711512" cy="2435762"/>
          </a:xfrm>
          <a:prstGeom prst="rect">
            <a:avLst/>
          </a:prstGeom>
          <a:noFill/>
          <a:ln>
            <a:noFill/>
          </a:ln>
        </p:spPr>
      </p:pic>
      <p:sp>
        <p:nvSpPr>
          <p:cNvPr id="7" name="Right Arrow 6"/>
          <p:cNvSpPr/>
          <p:nvPr/>
        </p:nvSpPr>
        <p:spPr>
          <a:xfrm rot="21131551">
            <a:off x="5826817" y="4804013"/>
            <a:ext cx="941696" cy="477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29687" y="3367674"/>
            <a:ext cx="2298002" cy="1077218"/>
          </a:xfrm>
          <a:prstGeom prst="rect">
            <a:avLst/>
          </a:prstGeom>
          <a:noFill/>
        </p:spPr>
        <p:txBody>
          <a:bodyPr wrap="square" rtlCol="0">
            <a:spAutoFit/>
          </a:bodyPr>
          <a:lstStyle/>
          <a:p>
            <a:r>
              <a:rPr lang="en-US" sz="3200" dirty="0"/>
              <a:t>Click and Drag</a:t>
            </a:r>
          </a:p>
        </p:txBody>
      </p:sp>
    </p:spTree>
    <p:extLst>
      <p:ext uri="{BB962C8B-B14F-4D97-AF65-F5344CB8AC3E}">
        <p14:creationId xmlns:p14="http://schemas.microsoft.com/office/powerpoint/2010/main" val="16128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Add Events</a:t>
            </a:r>
          </a:p>
        </p:txBody>
      </p:sp>
      <p:pic>
        <p:nvPicPr>
          <p:cNvPr id="4" name="Picture 3" descr="../../../../../Desktop/Screen%20Shot%202016-09-23%20at%201.54.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416" y="2742338"/>
            <a:ext cx="3654318" cy="2611602"/>
          </a:xfrm>
          <a:prstGeom prst="rect">
            <a:avLst/>
          </a:prstGeom>
          <a:noFill/>
          <a:ln>
            <a:noFill/>
          </a:ln>
        </p:spPr>
      </p:pic>
      <p:sp>
        <p:nvSpPr>
          <p:cNvPr id="5" name="TextBox 4"/>
          <p:cNvSpPr txBox="1"/>
          <p:nvPr/>
        </p:nvSpPr>
        <p:spPr>
          <a:xfrm>
            <a:off x="628649" y="1690688"/>
            <a:ext cx="3353085" cy="707886"/>
          </a:xfrm>
          <a:prstGeom prst="rect">
            <a:avLst/>
          </a:prstGeom>
          <a:noFill/>
        </p:spPr>
        <p:txBody>
          <a:bodyPr wrap="square" rtlCol="0">
            <a:spAutoFit/>
          </a:bodyPr>
          <a:lstStyle/>
          <a:p>
            <a:r>
              <a:rPr lang="en-US" sz="2000" b="1" dirty="0">
                <a:latin typeface="Avenir Book" charset="0"/>
                <a:ea typeface="Avenir Book" charset="0"/>
                <a:cs typeface="Avenir Book" charset="0"/>
              </a:rPr>
              <a:t>When</a:t>
            </a:r>
            <a:r>
              <a:rPr lang="en-US" sz="2000" dirty="0">
                <a:latin typeface="Avenir Book" charset="0"/>
                <a:ea typeface="Avenir Book" charset="0"/>
                <a:cs typeface="Avenir Book" charset="0"/>
              </a:rPr>
              <a:t> do you want the light to turn on?</a:t>
            </a:r>
          </a:p>
        </p:txBody>
      </p:sp>
      <p:pic>
        <p:nvPicPr>
          <p:cNvPr id="6" name="Picture 5" descr="../../../../../Desktop/Screen%20Shot%202016-09-23%20at%201.55.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690688"/>
            <a:ext cx="3249386" cy="2777272"/>
          </a:xfrm>
          <a:prstGeom prst="rect">
            <a:avLst/>
          </a:prstGeom>
          <a:noFill/>
          <a:ln>
            <a:noFill/>
          </a:ln>
        </p:spPr>
      </p:pic>
      <p:sp>
        <p:nvSpPr>
          <p:cNvPr id="7" name="TextBox 6"/>
          <p:cNvSpPr txBox="1"/>
          <p:nvPr/>
        </p:nvSpPr>
        <p:spPr>
          <a:xfrm>
            <a:off x="4676675" y="4467961"/>
            <a:ext cx="3353085" cy="1200328"/>
          </a:xfrm>
          <a:prstGeom prst="rect">
            <a:avLst/>
          </a:prstGeom>
          <a:noFill/>
        </p:spPr>
        <p:txBody>
          <a:bodyPr wrap="square" rtlCol="0">
            <a:spAutoFit/>
          </a:bodyPr>
          <a:lstStyle/>
          <a:p>
            <a:r>
              <a:rPr lang="en-US" sz="2400" dirty="0">
                <a:solidFill>
                  <a:srgbClr val="C00000"/>
                </a:solidFill>
                <a:latin typeface="Avenir Book" charset="0"/>
                <a:ea typeface="Avenir Book" charset="0"/>
                <a:cs typeface="Avenir Book" charset="0"/>
              </a:rPr>
              <a:t>Stop</a:t>
            </a:r>
            <a:r>
              <a:rPr lang="en-US" sz="2400" dirty="0">
                <a:latin typeface="Avenir Book" charset="0"/>
                <a:ea typeface="Avenir Book" charset="0"/>
                <a:cs typeface="Avenir Book" charset="0"/>
              </a:rPr>
              <a:t> the program and </a:t>
            </a:r>
            <a:r>
              <a:rPr lang="en-US" sz="2400" dirty="0">
                <a:solidFill>
                  <a:schemeClr val="accent6"/>
                </a:solidFill>
                <a:latin typeface="Avenir Book" charset="0"/>
                <a:ea typeface="Avenir Book" charset="0"/>
                <a:cs typeface="Avenir Book" charset="0"/>
              </a:rPr>
              <a:t>start</a:t>
            </a:r>
            <a:r>
              <a:rPr lang="en-US" sz="2400" dirty="0">
                <a:latin typeface="Avenir Book" charset="0"/>
                <a:ea typeface="Avenir Book" charset="0"/>
                <a:cs typeface="Avenir Book" charset="0"/>
              </a:rPr>
              <a:t> it again after you make changes</a:t>
            </a:r>
          </a:p>
        </p:txBody>
      </p:sp>
      <p:sp>
        <p:nvSpPr>
          <p:cNvPr id="8" name="TextBox 7"/>
          <p:cNvSpPr txBox="1"/>
          <p:nvPr/>
        </p:nvSpPr>
        <p:spPr>
          <a:xfrm>
            <a:off x="188521" y="5633094"/>
            <a:ext cx="6367694" cy="1077218"/>
          </a:xfrm>
          <a:prstGeom prst="rect">
            <a:avLst/>
          </a:prstGeom>
          <a:noFill/>
        </p:spPr>
        <p:txBody>
          <a:bodyPr wrap="square" rtlCol="0">
            <a:spAutoFit/>
          </a:bodyPr>
          <a:lstStyle/>
          <a:p>
            <a:r>
              <a:rPr lang="en-US" sz="3200" i="1" dirty="0">
                <a:latin typeface="Avenir Next" charset="0"/>
                <a:ea typeface="Avenir Next" charset="0"/>
                <a:cs typeface="Avenir Next" charset="0"/>
              </a:rPr>
              <a:t>	Turn on LED at port 1 to half power when the flag is clicked</a:t>
            </a:r>
          </a:p>
        </p:txBody>
      </p:sp>
      <p:cxnSp>
        <p:nvCxnSpPr>
          <p:cNvPr id="9" name="Straight Arrow Connector 8"/>
          <p:cNvCxnSpPr/>
          <p:nvPr/>
        </p:nvCxnSpPr>
        <p:spPr>
          <a:xfrm>
            <a:off x="2405953" y="4586748"/>
            <a:ext cx="22123" cy="991242"/>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84431" y="3724137"/>
            <a:ext cx="222146" cy="2447566"/>
          </a:xfrm>
          <a:prstGeom prst="straightConnector1">
            <a:avLst/>
          </a:prstGeom>
          <a:ln w="38100">
            <a:solidFill>
              <a:srgbClr val="FF9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6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Adding Controls: Delay</a:t>
            </a:r>
          </a:p>
        </p:txBody>
      </p:sp>
      <p:sp>
        <p:nvSpPr>
          <p:cNvPr id="5" name="TextBox 4"/>
          <p:cNvSpPr txBox="1"/>
          <p:nvPr/>
        </p:nvSpPr>
        <p:spPr>
          <a:xfrm>
            <a:off x="4754880" y="1690688"/>
            <a:ext cx="2959062" cy="1569660"/>
          </a:xfrm>
          <a:prstGeom prst="rect">
            <a:avLst/>
          </a:prstGeom>
          <a:noFill/>
        </p:spPr>
        <p:txBody>
          <a:bodyPr wrap="square" rtlCol="0">
            <a:spAutoFit/>
          </a:bodyPr>
          <a:lstStyle/>
          <a:p>
            <a:r>
              <a:rPr lang="en-US" sz="3200" dirty="0">
                <a:latin typeface="Avenir Next" charset="0"/>
                <a:ea typeface="Avenir Next" charset="0"/>
                <a:cs typeface="Avenir Next" charset="0"/>
              </a:rPr>
              <a:t>How long do you want the light 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47" y="1690688"/>
            <a:ext cx="4074913" cy="4181792"/>
          </a:xfrm>
          <a:prstGeom prst="rect">
            <a:avLst/>
          </a:prstGeom>
        </p:spPr>
      </p:pic>
      <p:sp>
        <p:nvSpPr>
          <p:cNvPr id="8" name="TextBox 7"/>
          <p:cNvSpPr txBox="1"/>
          <p:nvPr/>
        </p:nvSpPr>
        <p:spPr>
          <a:xfrm>
            <a:off x="4857104" y="3308639"/>
            <a:ext cx="4286896" cy="1569660"/>
          </a:xfrm>
          <a:prstGeom prst="rect">
            <a:avLst/>
          </a:prstGeom>
          <a:noFill/>
        </p:spPr>
        <p:txBody>
          <a:bodyPr wrap="square" rtlCol="0">
            <a:spAutoFit/>
          </a:bodyPr>
          <a:lstStyle/>
          <a:p>
            <a:r>
              <a:rPr lang="en-US" sz="3200" i="1" dirty="0">
                <a:latin typeface="Avenir Next" charset="0"/>
                <a:ea typeface="Avenir Next" charset="0"/>
                <a:cs typeface="Avenir Next" charset="0"/>
              </a:rPr>
              <a:t>Turn on</a:t>
            </a:r>
          </a:p>
          <a:p>
            <a:r>
              <a:rPr lang="en-US" sz="3200" i="1" dirty="0">
                <a:latin typeface="Avenir Next" charset="0"/>
                <a:ea typeface="Avenir Next" charset="0"/>
                <a:cs typeface="Avenir Next" charset="0"/>
              </a:rPr>
              <a:t>Stay on for 1 second</a:t>
            </a:r>
          </a:p>
          <a:p>
            <a:r>
              <a:rPr lang="en-US" sz="3200" i="1" dirty="0">
                <a:latin typeface="Avenir Next" charset="0"/>
                <a:ea typeface="Avenir Next" charset="0"/>
                <a:cs typeface="Avenir Next" charset="0"/>
              </a:rPr>
              <a:t>Turn off</a:t>
            </a:r>
          </a:p>
        </p:txBody>
      </p:sp>
      <p:cxnSp>
        <p:nvCxnSpPr>
          <p:cNvPr id="4" name="Straight Arrow Connector 3"/>
          <p:cNvCxnSpPr/>
          <p:nvPr/>
        </p:nvCxnSpPr>
        <p:spPr>
          <a:xfrm flipV="1">
            <a:off x="3853016" y="3567438"/>
            <a:ext cx="1004088" cy="16420"/>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711661" y="4572001"/>
            <a:ext cx="1124335" cy="0"/>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8" idx="1"/>
          </p:cNvCxnSpPr>
          <p:nvPr/>
        </p:nvCxnSpPr>
        <p:spPr>
          <a:xfrm flipV="1">
            <a:off x="2544097" y="4093469"/>
            <a:ext cx="2313007" cy="31122"/>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02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More Controls: Repeat</a:t>
            </a:r>
          </a:p>
        </p:txBody>
      </p:sp>
      <p:sp>
        <p:nvSpPr>
          <p:cNvPr id="3" name="Content Placeholder 2"/>
          <p:cNvSpPr>
            <a:spLocks noGrp="1"/>
          </p:cNvSpPr>
          <p:nvPr>
            <p:ph idx="1"/>
          </p:nvPr>
        </p:nvSpPr>
        <p:spPr>
          <a:xfrm>
            <a:off x="4572000" y="2865121"/>
            <a:ext cx="3348990" cy="984209"/>
          </a:xfrm>
        </p:spPr>
        <p:txBody>
          <a:bodyPr>
            <a:normAutofit fontScale="92500" lnSpcReduction="20000"/>
          </a:bodyPr>
          <a:lstStyle/>
          <a:p>
            <a:r>
              <a:rPr lang="en-US" dirty="0">
                <a:latin typeface="Avenir Book" charset="0"/>
                <a:ea typeface="Avenir Book" charset="0"/>
                <a:cs typeface="Avenir Book" charset="0"/>
              </a:rPr>
              <a:t>To blink forever, repeat your program forever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1632"/>
            <a:ext cx="4236720" cy="4684161"/>
          </a:xfrm>
          <a:prstGeom prst="rect">
            <a:avLst/>
          </a:prstGeom>
        </p:spPr>
      </p:pic>
      <p:sp>
        <p:nvSpPr>
          <p:cNvPr id="5" name="TextBox 4"/>
          <p:cNvSpPr txBox="1"/>
          <p:nvPr/>
        </p:nvSpPr>
        <p:spPr>
          <a:xfrm>
            <a:off x="4878029" y="5114439"/>
            <a:ext cx="3553422" cy="1569660"/>
          </a:xfrm>
          <a:prstGeom prst="rect">
            <a:avLst/>
          </a:prstGeom>
          <a:noFill/>
        </p:spPr>
        <p:txBody>
          <a:bodyPr wrap="square" rtlCol="0">
            <a:spAutoFit/>
          </a:bodyPr>
          <a:lstStyle/>
          <a:p>
            <a:r>
              <a:rPr lang="en-US" sz="3200" i="1">
                <a:latin typeface="Avenir Next" charset="0"/>
                <a:ea typeface="Avenir Next" charset="0"/>
                <a:cs typeface="Avenir Next" charset="0"/>
              </a:rPr>
              <a:t>Repeat everything </a:t>
            </a:r>
            <a:r>
              <a:rPr lang="en-US" sz="3200" i="1" dirty="0">
                <a:latin typeface="Avenir Next" charset="0"/>
                <a:ea typeface="Avenir Next" charset="0"/>
                <a:cs typeface="Avenir Next" charset="0"/>
              </a:rPr>
              <a:t>inside this block forever</a:t>
            </a:r>
          </a:p>
        </p:txBody>
      </p:sp>
      <p:cxnSp>
        <p:nvCxnSpPr>
          <p:cNvPr id="6" name="Straight Arrow Connector 5"/>
          <p:cNvCxnSpPr/>
          <p:nvPr/>
        </p:nvCxnSpPr>
        <p:spPr>
          <a:xfrm flipV="1">
            <a:off x="2286317" y="5653048"/>
            <a:ext cx="2591712" cy="34872"/>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6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Save your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85" y="1690689"/>
            <a:ext cx="3959503" cy="3848100"/>
          </a:xfrm>
          <a:prstGeom prst="rect">
            <a:avLst/>
          </a:prstGeom>
        </p:spPr>
      </p:pic>
      <p:sp>
        <p:nvSpPr>
          <p:cNvPr id="5" name="Striped Right Arrow 4"/>
          <p:cNvSpPr/>
          <p:nvPr/>
        </p:nvSpPr>
        <p:spPr>
          <a:xfrm>
            <a:off x="474057" y="2704879"/>
            <a:ext cx="1471152" cy="1047136"/>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416" y="1745799"/>
            <a:ext cx="4220583" cy="4643439"/>
          </a:xfrm>
          <a:prstGeom prst="rect">
            <a:avLst/>
          </a:prstGeom>
        </p:spPr>
      </p:pic>
    </p:spTree>
    <p:extLst>
      <p:ext uri="{BB962C8B-B14F-4D97-AF65-F5344CB8AC3E}">
        <p14:creationId xmlns:p14="http://schemas.microsoft.com/office/powerpoint/2010/main" val="277320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a:prstGeom prst="roundRect">
            <a:avLst>
              <a:gd name="adj" fmla="val 8059"/>
            </a:avLst>
          </a:prstGeom>
          <a:noFill/>
          <a:ln w="1905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endParaRPr lang="en-US" dirty="0">
              <a:solidFill>
                <a:schemeClr val="tx1">
                  <a:lumMod val="85000"/>
                  <a:lumOff val="15000"/>
                </a:schemeClr>
              </a:solidFill>
              <a:latin typeface="Avenir Book"/>
              <a:cs typeface="Avenir Book"/>
            </a:endParaRPr>
          </a:p>
          <a:p>
            <a:endParaRPr lang="en-US" dirty="0">
              <a:solidFill>
                <a:schemeClr val="tx1">
                  <a:lumMod val="85000"/>
                  <a:lumOff val="15000"/>
                </a:schemeClr>
              </a:solidFill>
              <a:latin typeface="Avenir Book"/>
              <a:cs typeface="Avenir Book"/>
            </a:endParaRPr>
          </a:p>
          <a:p>
            <a:endParaRPr lang="en-US" sz="1200" dirty="0">
              <a:solidFill>
                <a:schemeClr val="tx1">
                  <a:lumMod val="65000"/>
                  <a:lumOff val="35000"/>
                </a:schemeClr>
              </a:solidFill>
              <a:latin typeface="Avenir Book"/>
              <a:cs typeface="Avenir Book"/>
            </a:endParaRPr>
          </a:p>
        </p:txBody>
      </p:sp>
      <p:sp>
        <p:nvSpPr>
          <p:cNvPr id="9" name="TextBox 8"/>
          <p:cNvSpPr txBox="1"/>
          <p:nvPr/>
        </p:nvSpPr>
        <p:spPr>
          <a:xfrm>
            <a:off x="685800" y="1405985"/>
            <a:ext cx="7772399" cy="1754327"/>
          </a:xfrm>
          <a:prstGeom prst="rect">
            <a:avLst/>
          </a:prstGeom>
          <a:noFill/>
        </p:spPr>
        <p:txBody>
          <a:bodyPr wrap="square" rtlCol="0">
            <a:spAutoFit/>
          </a:bodyPr>
          <a:lstStyle/>
          <a:p>
            <a:pPr algn="ctr"/>
            <a:r>
              <a:rPr lang="en-US" sz="3600" dirty="0">
                <a:latin typeface="Avenir Book" charset="0"/>
                <a:ea typeface="Avenir Book" charset="0"/>
                <a:cs typeface="Avenir Book" charset="0"/>
              </a:rPr>
              <a:t>Sensors: How the </a:t>
            </a:r>
            <a:br>
              <a:rPr lang="en-US" sz="3600" dirty="0">
                <a:latin typeface="Avenir Book" charset="0"/>
                <a:ea typeface="Avenir Book" charset="0"/>
                <a:cs typeface="Avenir Book" charset="0"/>
              </a:rPr>
            </a:br>
            <a:r>
              <a:rPr lang="en-US" sz="3600" dirty="0">
                <a:latin typeface="Avenir Book" charset="0"/>
                <a:ea typeface="Avenir Book" charset="0"/>
                <a:cs typeface="Avenir Book" charset="0"/>
              </a:rPr>
              <a:t>Microcontroller Gets </a:t>
            </a:r>
            <a:br>
              <a:rPr lang="en-US" sz="3600" dirty="0">
                <a:latin typeface="Avenir Book" charset="0"/>
                <a:ea typeface="Avenir Book" charset="0"/>
                <a:cs typeface="Avenir Book" charset="0"/>
              </a:rPr>
            </a:br>
            <a:r>
              <a:rPr lang="en-US" sz="3600" dirty="0">
                <a:latin typeface="Avenir Book" charset="0"/>
                <a:ea typeface="Avenir Book" charset="0"/>
                <a:cs typeface="Avenir Book" charset="0"/>
              </a:rPr>
              <a:t>Information from the World</a:t>
            </a:r>
          </a:p>
        </p:txBody>
      </p:sp>
      <p:pic>
        <p:nvPicPr>
          <p:cNvPr id="10" name="Picture 9" descr="Screen Shot 2016-06-29 at 11.5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7472"/>
            <a:ext cx="1371600" cy="3140528"/>
          </a:xfrm>
          <a:prstGeom prst="rect">
            <a:avLst/>
          </a:prstGeom>
        </p:spPr>
      </p:pic>
    </p:spTree>
    <p:extLst>
      <p:ext uri="{BB962C8B-B14F-4D97-AF65-F5344CB8AC3E}">
        <p14:creationId xmlns:p14="http://schemas.microsoft.com/office/powerpoint/2010/main" val="3248632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326" y="-28576"/>
            <a:ext cx="4271962" cy="690764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 y="2424454"/>
            <a:ext cx="4546807" cy="984250"/>
          </a:xfrm>
          <a:prstGeom prst="rect">
            <a:avLst/>
          </a:prstGeom>
        </p:spPr>
      </p:pic>
    </p:spTree>
    <p:extLst>
      <p:ext uri="{BB962C8B-B14F-4D97-AF65-F5344CB8AC3E}">
        <p14:creationId xmlns:p14="http://schemas.microsoft.com/office/powerpoint/2010/main" val="1003862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Inputs</a:t>
            </a:r>
          </a:p>
        </p:txBody>
      </p:sp>
      <p:pic>
        <p:nvPicPr>
          <p:cNvPr id="9" name="Picture 8"/>
          <p:cNvPicPr>
            <a:picLocks noChangeAspect="1"/>
          </p:cNvPicPr>
          <p:nvPr/>
        </p:nvPicPr>
        <p:blipFill>
          <a:blip r:embed="rId3"/>
          <a:stretch>
            <a:fillRect/>
          </a:stretch>
        </p:blipFill>
        <p:spPr>
          <a:xfrm>
            <a:off x="0" y="1485861"/>
            <a:ext cx="9144000" cy="5169647"/>
          </a:xfrm>
          <a:prstGeom prst="rect">
            <a:avLst/>
          </a:prstGeom>
        </p:spPr>
      </p:pic>
    </p:spTree>
    <p:extLst>
      <p:ext uri="{BB962C8B-B14F-4D97-AF65-F5344CB8AC3E}">
        <p14:creationId xmlns:p14="http://schemas.microsoft.com/office/powerpoint/2010/main" val="4055982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Distance Sensor attached to </a:t>
            </a:r>
            <a:br>
              <a:rPr lang="en-US" dirty="0">
                <a:latin typeface="Avenir Book" charset="0"/>
                <a:ea typeface="Avenir Book" charset="0"/>
                <a:cs typeface="Avenir Book" charset="0"/>
              </a:rPr>
            </a:br>
            <a:r>
              <a:rPr lang="en-US" dirty="0">
                <a:solidFill>
                  <a:srgbClr val="0070C0"/>
                </a:solidFill>
                <a:latin typeface="Avenir Book" charset="0"/>
                <a:ea typeface="Avenir Book" charset="0"/>
                <a:cs typeface="Avenir Book" charset="0"/>
              </a:rPr>
              <a:t>Sensor port 1</a:t>
            </a:r>
          </a:p>
        </p:txBody>
      </p:sp>
      <p:sp>
        <p:nvSpPr>
          <p:cNvPr id="6" name="TextBox 5"/>
          <p:cNvSpPr txBox="1"/>
          <p:nvPr/>
        </p:nvSpPr>
        <p:spPr>
          <a:xfrm>
            <a:off x="494135" y="3274744"/>
            <a:ext cx="3285206" cy="2677656"/>
          </a:xfrm>
          <a:prstGeom prst="rect">
            <a:avLst/>
          </a:prstGeom>
          <a:noFill/>
        </p:spPr>
        <p:txBody>
          <a:bodyPr wrap="square" rtlCol="0">
            <a:spAutoFit/>
          </a:bodyPr>
          <a:lstStyle/>
          <a:p>
            <a:r>
              <a:rPr lang="en-US" sz="2400" b="1" dirty="0">
                <a:latin typeface="Avenir Book" charset="0"/>
                <a:ea typeface="Avenir Book" charset="0"/>
                <a:cs typeface="Avenir Book" charset="0"/>
              </a:rPr>
              <a:t>Black wire </a:t>
            </a:r>
            <a:r>
              <a:rPr lang="en-US" sz="2400" dirty="0">
                <a:latin typeface="Avenir Book" charset="0"/>
                <a:ea typeface="Avenir Book" charset="0"/>
                <a:cs typeface="Avenir Book" charset="0"/>
              </a:rPr>
              <a:t>is always NEGATIVE  (-)</a:t>
            </a:r>
          </a:p>
          <a:p>
            <a:r>
              <a:rPr lang="en-US" sz="2400" b="1" dirty="0">
                <a:solidFill>
                  <a:srgbClr val="FF0000"/>
                </a:solidFill>
                <a:latin typeface="Avenir Book" charset="0"/>
                <a:ea typeface="Avenir Book" charset="0"/>
                <a:cs typeface="Avenir Book" charset="0"/>
              </a:rPr>
              <a:t>Red wire </a:t>
            </a:r>
            <a:r>
              <a:rPr lang="en-US" sz="2400" dirty="0">
                <a:latin typeface="Avenir Book" charset="0"/>
                <a:ea typeface="Avenir Book" charset="0"/>
                <a:cs typeface="Avenir Book" charset="0"/>
              </a:rPr>
              <a:t>is POSITIVE (+) on sensors</a:t>
            </a:r>
          </a:p>
          <a:p>
            <a:r>
              <a:rPr lang="en-US" sz="2400" b="1" dirty="0">
                <a:solidFill>
                  <a:schemeClr val="accent4"/>
                </a:solidFill>
                <a:latin typeface="Avenir Book" charset="0"/>
                <a:ea typeface="Avenir Book" charset="0"/>
                <a:cs typeface="Avenir Book" charset="0"/>
              </a:rPr>
              <a:t>Yellow wire </a:t>
            </a:r>
            <a:r>
              <a:rPr lang="en-US" sz="2400" dirty="0">
                <a:latin typeface="Avenir Book" charset="0"/>
                <a:ea typeface="Avenir Book" charset="0"/>
                <a:cs typeface="Avenir Book" charset="0"/>
              </a:rPr>
              <a:t>sends information (S for serial data) </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801978" y="1981970"/>
            <a:ext cx="5047567" cy="4606854"/>
          </a:xfrm>
          <a:prstGeom prst="rect">
            <a:avLst/>
          </a:prstGeom>
          <a:noFill/>
          <a:ln>
            <a:noFill/>
          </a:ln>
        </p:spPr>
      </p:pic>
      <p:sp>
        <p:nvSpPr>
          <p:cNvPr id="8" name="Rectangle 7"/>
          <p:cNvSpPr/>
          <p:nvPr/>
        </p:nvSpPr>
        <p:spPr>
          <a:xfrm>
            <a:off x="1356360" y="2214879"/>
            <a:ext cx="502923" cy="386081"/>
          </a:xfrm>
          <a:prstGeom prst="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rot="16200000">
            <a:off x="1386842" y="2331719"/>
            <a:ext cx="548641" cy="396242"/>
          </a:xfrm>
          <a:prstGeom prst="bentArrow">
            <a:avLst>
              <a:gd name="adj1" fmla="val 25000"/>
              <a:gd name="adj2" fmla="val 25000"/>
              <a:gd name="adj3" fmla="val 25000"/>
              <a:gd name="adj4" fmla="val 39807"/>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5381554" y="3274744"/>
            <a:ext cx="2562726" cy="20213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Sensor blocks</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90689"/>
            <a:ext cx="3711512" cy="2688173"/>
          </a:xfrm>
          <a:prstGeom prst="rect">
            <a:avLst/>
          </a:prstGeom>
          <a:noFill/>
          <a:ln>
            <a:noFill/>
          </a:ln>
        </p:spPr>
      </p:pic>
      <p:sp>
        <p:nvSpPr>
          <p:cNvPr id="7" name="Right Arrow 6"/>
          <p:cNvSpPr/>
          <p:nvPr/>
        </p:nvSpPr>
        <p:spPr>
          <a:xfrm rot="21131551">
            <a:off x="4173950" y="2936438"/>
            <a:ext cx="941696" cy="477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35614" y="3666668"/>
            <a:ext cx="2958082" cy="2062103"/>
          </a:xfrm>
          <a:prstGeom prst="rect">
            <a:avLst/>
          </a:prstGeom>
          <a:noFill/>
        </p:spPr>
        <p:txBody>
          <a:bodyPr wrap="square" rtlCol="0">
            <a:spAutoFit/>
          </a:bodyPr>
          <a:lstStyle/>
          <a:p>
            <a:r>
              <a:rPr lang="en-US" sz="3200" dirty="0">
                <a:latin typeface="Avenir Next" charset="0"/>
                <a:ea typeface="Avenir Next" charset="0"/>
                <a:cs typeface="Avenir Next" charset="0"/>
              </a:rPr>
              <a:t>Click to see value the sensor is picking up </a:t>
            </a:r>
          </a:p>
        </p:txBody>
      </p:sp>
      <p:pic>
        <p:nvPicPr>
          <p:cNvPr id="9" name="Picture 8" descr="/Users/estarks/Desktop/Screen Shot 2016-10-04 at 2.49.28 PM.png"/>
          <p:cNvPicPr/>
          <p:nvPr/>
        </p:nvPicPr>
        <p:blipFill>
          <a:blip r:embed="rId4">
            <a:extLst>
              <a:ext uri="{28A0092B-C50C-407E-A947-70E740481C1C}">
                <a14:useLocalDpi xmlns:a14="http://schemas.microsoft.com/office/drawing/2010/main" val="0"/>
              </a:ext>
            </a:extLst>
          </a:blip>
          <a:srcRect/>
          <a:stretch>
            <a:fillRect/>
          </a:stretch>
        </p:blipFill>
        <p:spPr bwMode="auto">
          <a:xfrm>
            <a:off x="5135614" y="1951182"/>
            <a:ext cx="3536468" cy="1545997"/>
          </a:xfrm>
          <a:prstGeom prst="rect">
            <a:avLst/>
          </a:prstGeom>
          <a:noFill/>
          <a:ln>
            <a:noFill/>
          </a:ln>
        </p:spPr>
      </p:pic>
    </p:spTree>
    <p:extLst>
      <p:ext uri="{BB962C8B-B14F-4D97-AF65-F5344CB8AC3E}">
        <p14:creationId xmlns:p14="http://schemas.microsoft.com/office/powerpoint/2010/main" val="428347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40682" y="1609291"/>
            <a:ext cx="3775639" cy="2834373"/>
          </a:xfrm>
          <a:prstGeom prst="rect">
            <a:avLst/>
          </a:prstGeom>
        </p:spPr>
      </p:pic>
      <p:pic>
        <p:nvPicPr>
          <p:cNvPr id="5" name="Picture 4" descr="/Users/estarks/Desktop/Screen Shot 2016-10-04 at 2.49.42 PM.png"/>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634099"/>
            <a:ext cx="4401998" cy="1809565"/>
          </a:xfrm>
          <a:prstGeom prst="rect">
            <a:avLst/>
          </a:prstGeom>
          <a:noFill/>
          <a:ln>
            <a:noFill/>
          </a:ln>
        </p:spPr>
      </p:pic>
      <p:sp>
        <p:nvSpPr>
          <p:cNvPr id="7" name="TextBox 6"/>
          <p:cNvSpPr txBox="1"/>
          <p:nvPr/>
        </p:nvSpPr>
        <p:spPr>
          <a:xfrm>
            <a:off x="640682" y="802106"/>
            <a:ext cx="7552824" cy="830997"/>
          </a:xfrm>
          <a:prstGeom prst="rect">
            <a:avLst/>
          </a:prstGeom>
          <a:noFill/>
        </p:spPr>
        <p:txBody>
          <a:bodyPr wrap="square" rtlCol="0">
            <a:spAutoFit/>
          </a:bodyPr>
          <a:lstStyle/>
          <a:p>
            <a:r>
              <a:rPr lang="en-US" sz="2400" dirty="0">
                <a:latin typeface="Avenir Next" charset="0"/>
                <a:ea typeface="Avenir Next" charset="0"/>
                <a:cs typeface="Avenir Next" charset="0"/>
              </a:rPr>
              <a:t>Hold something in front of the sensor and click the block again.</a:t>
            </a:r>
          </a:p>
        </p:txBody>
      </p:sp>
      <p:sp>
        <p:nvSpPr>
          <p:cNvPr id="8" name="TextBox 7"/>
          <p:cNvSpPr txBox="1"/>
          <p:nvPr/>
        </p:nvSpPr>
        <p:spPr>
          <a:xfrm>
            <a:off x="4572001" y="1853478"/>
            <a:ext cx="4197461" cy="461665"/>
          </a:xfrm>
          <a:prstGeom prst="rect">
            <a:avLst/>
          </a:prstGeom>
          <a:noFill/>
        </p:spPr>
        <p:txBody>
          <a:bodyPr wrap="square" rtlCol="0">
            <a:spAutoFit/>
          </a:bodyPr>
          <a:lstStyle/>
          <a:p>
            <a:r>
              <a:rPr lang="en-US" sz="2400">
                <a:latin typeface="Avenir Next" charset="0"/>
                <a:ea typeface="Avenir Next" charset="0"/>
                <a:cs typeface="Avenir Next" charset="0"/>
              </a:rPr>
              <a:t>Is the number different?</a:t>
            </a:r>
            <a:endParaRPr lang="en-US" sz="2400" dirty="0">
              <a:latin typeface="Avenir Next" charset="0"/>
              <a:ea typeface="Avenir Next" charset="0"/>
              <a:cs typeface="Avenir Next" charset="0"/>
            </a:endParaRPr>
          </a:p>
        </p:txBody>
      </p:sp>
      <p:sp>
        <p:nvSpPr>
          <p:cNvPr id="9" name="TextBox 8"/>
          <p:cNvSpPr txBox="1"/>
          <p:nvPr/>
        </p:nvSpPr>
        <p:spPr>
          <a:xfrm>
            <a:off x="3946359" y="5495037"/>
            <a:ext cx="5027639" cy="830997"/>
          </a:xfrm>
          <a:prstGeom prst="rect">
            <a:avLst/>
          </a:prstGeom>
          <a:noFill/>
        </p:spPr>
        <p:txBody>
          <a:bodyPr wrap="square" rtlCol="0">
            <a:spAutoFit/>
          </a:bodyPr>
          <a:lstStyle/>
          <a:p>
            <a:r>
              <a:rPr lang="en-US" sz="2400" i="1" dirty="0">
                <a:latin typeface="Avenir Next" charset="0"/>
                <a:ea typeface="Avenir Next" charset="0"/>
                <a:cs typeface="Avenir Next" charset="0"/>
              </a:rPr>
              <a:t>This is the distance it is sensing in centimeters.</a:t>
            </a:r>
          </a:p>
        </p:txBody>
      </p:sp>
      <p:cxnSp>
        <p:nvCxnSpPr>
          <p:cNvPr id="11" name="Straight Arrow Connector 10"/>
          <p:cNvCxnSpPr/>
          <p:nvPr/>
        </p:nvCxnSpPr>
        <p:spPr>
          <a:xfrm flipH="1">
            <a:off x="7952874" y="3465096"/>
            <a:ext cx="661738" cy="2029941"/>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259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Sensor as a switch</a:t>
            </a:r>
          </a:p>
        </p:txBody>
      </p:sp>
      <p:sp>
        <p:nvSpPr>
          <p:cNvPr id="5" name="TextBox 4"/>
          <p:cNvSpPr txBox="1"/>
          <p:nvPr/>
        </p:nvSpPr>
        <p:spPr>
          <a:xfrm>
            <a:off x="628649" y="1690688"/>
            <a:ext cx="4220077" cy="707886"/>
          </a:xfrm>
          <a:prstGeom prst="rect">
            <a:avLst/>
          </a:prstGeom>
          <a:noFill/>
        </p:spPr>
        <p:txBody>
          <a:bodyPr wrap="square" rtlCol="0">
            <a:spAutoFit/>
          </a:bodyPr>
          <a:lstStyle/>
          <a:p>
            <a:r>
              <a:rPr lang="en-US" sz="2000" dirty="0">
                <a:latin typeface="Avenir Book" charset="0"/>
                <a:ea typeface="Avenir Book" charset="0"/>
                <a:cs typeface="Avenir Book" charset="0"/>
              </a:rPr>
              <a:t>Use the distance sensor to trigger an action</a:t>
            </a:r>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5429392" y="1599760"/>
            <a:ext cx="1638300" cy="1422400"/>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7" y="2417930"/>
            <a:ext cx="3767889" cy="4124311"/>
          </a:xfrm>
          <a:prstGeom prst="rect">
            <a:avLst/>
          </a:prstGeom>
        </p:spPr>
      </p:pic>
      <p:sp>
        <p:nvSpPr>
          <p:cNvPr id="18" name="Right Arrow 17"/>
          <p:cNvSpPr/>
          <p:nvPr/>
        </p:nvSpPr>
        <p:spPr>
          <a:xfrm rot="19836607">
            <a:off x="1371600" y="5117156"/>
            <a:ext cx="2081463" cy="433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67692" y="1565953"/>
            <a:ext cx="1306287" cy="830997"/>
          </a:xfrm>
          <a:prstGeom prst="rect">
            <a:avLst/>
          </a:prstGeom>
          <a:noFill/>
        </p:spPr>
        <p:txBody>
          <a:bodyPr wrap="square" rtlCol="0">
            <a:spAutoFit/>
          </a:bodyPr>
          <a:lstStyle/>
          <a:p>
            <a:r>
              <a:rPr lang="en-US" sz="2400" dirty="0">
                <a:latin typeface="Avenir Next" charset="0"/>
                <a:ea typeface="Avenir Next" charset="0"/>
                <a:cs typeface="Avenir Next" charset="0"/>
              </a:rPr>
              <a:t>Less than</a:t>
            </a:r>
          </a:p>
        </p:txBody>
      </p:sp>
      <p:sp>
        <p:nvSpPr>
          <p:cNvPr id="20" name="TextBox 19"/>
          <p:cNvSpPr txBox="1"/>
          <p:nvPr/>
        </p:nvSpPr>
        <p:spPr>
          <a:xfrm>
            <a:off x="7067692" y="2440239"/>
            <a:ext cx="1570982" cy="830997"/>
          </a:xfrm>
          <a:prstGeom prst="rect">
            <a:avLst/>
          </a:prstGeom>
          <a:noFill/>
        </p:spPr>
        <p:txBody>
          <a:bodyPr wrap="square" rtlCol="0">
            <a:spAutoFit/>
          </a:bodyPr>
          <a:lstStyle/>
          <a:p>
            <a:r>
              <a:rPr lang="en-US" sz="2400">
                <a:latin typeface="Avenir Next" charset="0"/>
                <a:ea typeface="Avenir Next" charset="0"/>
                <a:cs typeface="Avenir Next" charset="0"/>
              </a:rPr>
              <a:t>Greater than</a:t>
            </a:r>
            <a:endParaRPr lang="en-US" sz="2400" dirty="0">
              <a:latin typeface="Avenir Next" charset="0"/>
              <a:ea typeface="Avenir Next" charset="0"/>
              <a:cs typeface="Avenir Next" charset="0"/>
            </a:endParaRPr>
          </a:p>
        </p:txBody>
      </p:sp>
      <p:sp>
        <p:nvSpPr>
          <p:cNvPr id="21" name="Oval 20"/>
          <p:cNvSpPr/>
          <p:nvPr/>
        </p:nvSpPr>
        <p:spPr>
          <a:xfrm>
            <a:off x="1567157" y="2540956"/>
            <a:ext cx="1690349" cy="721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564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Comparing Values</a:t>
            </a:r>
          </a:p>
        </p:txBody>
      </p:sp>
      <p:sp>
        <p:nvSpPr>
          <p:cNvPr id="5" name="TextBox 4"/>
          <p:cNvSpPr txBox="1"/>
          <p:nvPr/>
        </p:nvSpPr>
        <p:spPr>
          <a:xfrm>
            <a:off x="6223204" y="1473562"/>
            <a:ext cx="2662439" cy="3046988"/>
          </a:xfrm>
          <a:prstGeom prst="rect">
            <a:avLst/>
          </a:prstGeom>
          <a:noFill/>
        </p:spPr>
        <p:txBody>
          <a:bodyPr wrap="square" rtlCol="0">
            <a:spAutoFit/>
          </a:bodyPr>
          <a:lstStyle/>
          <a:p>
            <a:r>
              <a:rPr lang="en-US" sz="3200" dirty="0">
                <a:latin typeface="Avenir Next" charset="0"/>
                <a:ea typeface="Avenir Next" charset="0"/>
                <a:cs typeface="Avenir Next" charset="0"/>
              </a:rPr>
              <a:t>How far from the sensor do you want something to be to trigger an action?</a:t>
            </a:r>
          </a:p>
        </p:txBody>
      </p:sp>
      <p:sp>
        <p:nvSpPr>
          <p:cNvPr id="8" name="TextBox 7"/>
          <p:cNvSpPr txBox="1"/>
          <p:nvPr/>
        </p:nvSpPr>
        <p:spPr>
          <a:xfrm>
            <a:off x="844160" y="3459890"/>
            <a:ext cx="3917934" cy="1077218"/>
          </a:xfrm>
          <a:prstGeom prst="rect">
            <a:avLst/>
          </a:prstGeom>
          <a:noFill/>
        </p:spPr>
        <p:txBody>
          <a:bodyPr wrap="square" rtlCol="0">
            <a:spAutoFit/>
          </a:bodyPr>
          <a:lstStyle/>
          <a:p>
            <a:r>
              <a:rPr lang="en-US" sz="3200" i="1" dirty="0">
                <a:latin typeface="Avenir Next" charset="0"/>
                <a:ea typeface="Avenir Next" charset="0"/>
                <a:cs typeface="Avenir Next" charset="0"/>
              </a:rPr>
              <a:t>Input from distance sensor</a:t>
            </a:r>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44160" y="2115983"/>
            <a:ext cx="5031417" cy="900268"/>
          </a:xfrm>
          <a:prstGeom prst="rect">
            <a:avLst/>
          </a:prstGeom>
          <a:noFill/>
          <a:ln>
            <a:noFill/>
          </a:ln>
        </p:spPr>
      </p:pic>
      <p:cxnSp>
        <p:nvCxnSpPr>
          <p:cNvPr id="21" name="Straight Arrow Connector 20"/>
          <p:cNvCxnSpPr/>
          <p:nvPr/>
        </p:nvCxnSpPr>
        <p:spPr>
          <a:xfrm>
            <a:off x="1579047" y="2671222"/>
            <a:ext cx="0" cy="770324"/>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53264" y="2804130"/>
            <a:ext cx="15968" cy="1463071"/>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28891" y="2703306"/>
            <a:ext cx="225951" cy="1836610"/>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25252" y="4145735"/>
            <a:ext cx="2007823" cy="1077218"/>
          </a:xfrm>
          <a:prstGeom prst="rect">
            <a:avLst/>
          </a:prstGeom>
          <a:noFill/>
        </p:spPr>
        <p:txBody>
          <a:bodyPr wrap="square" rtlCol="0">
            <a:spAutoFit/>
          </a:bodyPr>
          <a:lstStyle/>
          <a:p>
            <a:r>
              <a:rPr lang="en-US" sz="3200" i="1">
                <a:latin typeface="Avenir Next" charset="0"/>
                <a:ea typeface="Avenir Next" charset="0"/>
                <a:cs typeface="Avenir Next" charset="0"/>
              </a:rPr>
              <a:t>Greater than</a:t>
            </a:r>
            <a:endParaRPr lang="en-US" sz="3200" i="1" dirty="0">
              <a:latin typeface="Avenir Next" charset="0"/>
              <a:ea typeface="Avenir Next" charset="0"/>
              <a:cs typeface="Avenir Next" charset="0"/>
            </a:endParaRPr>
          </a:p>
        </p:txBody>
      </p:sp>
      <p:sp>
        <p:nvSpPr>
          <p:cNvPr id="32" name="TextBox 31"/>
          <p:cNvSpPr txBox="1"/>
          <p:nvPr/>
        </p:nvSpPr>
        <p:spPr>
          <a:xfrm>
            <a:off x="5428891" y="4578873"/>
            <a:ext cx="2007823" cy="584775"/>
          </a:xfrm>
          <a:prstGeom prst="rect">
            <a:avLst/>
          </a:prstGeom>
          <a:noFill/>
        </p:spPr>
        <p:txBody>
          <a:bodyPr wrap="square" rtlCol="0">
            <a:spAutoFit/>
          </a:bodyPr>
          <a:lstStyle/>
          <a:p>
            <a:r>
              <a:rPr lang="en-US" sz="3200" i="1" dirty="0">
                <a:latin typeface="Avenir Next" charset="0"/>
                <a:ea typeface="Avenir Next" charset="0"/>
                <a:cs typeface="Avenir Next" charset="0"/>
              </a:rPr>
              <a:t>30 cm</a:t>
            </a:r>
          </a:p>
        </p:txBody>
      </p:sp>
    </p:spTree>
    <p:extLst>
      <p:ext uri="{BB962C8B-B14F-4D97-AF65-F5344CB8AC3E}">
        <p14:creationId xmlns:p14="http://schemas.microsoft.com/office/powerpoint/2010/main" val="2764855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harset="0"/>
                <a:ea typeface="Avenir Next" charset="0"/>
                <a:cs typeface="Avenir Next" charset="0"/>
              </a:rPr>
              <a:t>Test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690689"/>
            <a:ext cx="2872540" cy="4696793"/>
          </a:xfrm>
        </p:spPr>
      </p:pic>
      <p:sp>
        <p:nvSpPr>
          <p:cNvPr id="7" name="Oval 6"/>
          <p:cNvSpPr/>
          <p:nvPr/>
        </p:nvSpPr>
        <p:spPr>
          <a:xfrm>
            <a:off x="1407695" y="1690689"/>
            <a:ext cx="950495" cy="689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8872839">
            <a:off x="926657" y="4774352"/>
            <a:ext cx="2090422" cy="297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95834" y="3353502"/>
            <a:ext cx="3535346" cy="2062103"/>
          </a:xfrm>
          <a:prstGeom prst="rect">
            <a:avLst/>
          </a:prstGeom>
          <a:noFill/>
        </p:spPr>
        <p:txBody>
          <a:bodyPr wrap="square" rtlCol="0">
            <a:spAutoFit/>
          </a:bodyPr>
          <a:lstStyle/>
          <a:p>
            <a:r>
              <a:rPr lang="en-US" sz="3200" i="1" dirty="0">
                <a:latin typeface="Avenir Next" charset="0"/>
                <a:ea typeface="Avenir Next" charset="0"/>
                <a:cs typeface="Avenir Next" charset="0"/>
              </a:rPr>
              <a:t>If </a:t>
            </a:r>
            <a:r>
              <a:rPr lang="en-US" sz="3200" i="1" dirty="0">
                <a:solidFill>
                  <a:schemeClr val="bg2">
                    <a:lumMod val="75000"/>
                  </a:schemeClr>
                </a:solidFill>
                <a:latin typeface="Avenir Next" charset="0"/>
                <a:ea typeface="Avenir Next" charset="0"/>
                <a:cs typeface="Avenir Next" charset="0"/>
              </a:rPr>
              <a:t>(this is true) </a:t>
            </a:r>
          </a:p>
          <a:p>
            <a:r>
              <a:rPr lang="en-US" sz="3200" i="1" dirty="0">
                <a:latin typeface="Avenir Next" charset="0"/>
                <a:ea typeface="Avenir Next" charset="0"/>
                <a:cs typeface="Avenir Next" charset="0"/>
              </a:rPr>
              <a:t>Then </a:t>
            </a:r>
            <a:r>
              <a:rPr lang="en-US" sz="3200" i="1" dirty="0">
                <a:solidFill>
                  <a:schemeClr val="bg2">
                    <a:lumMod val="75000"/>
                  </a:schemeClr>
                </a:solidFill>
                <a:latin typeface="Avenir Next" charset="0"/>
                <a:ea typeface="Avenir Next" charset="0"/>
                <a:cs typeface="Avenir Next" charset="0"/>
              </a:rPr>
              <a:t>(do this)</a:t>
            </a:r>
          </a:p>
          <a:p>
            <a:r>
              <a:rPr lang="en-US" sz="3200" i="1" dirty="0">
                <a:latin typeface="Avenir Next" charset="0"/>
                <a:ea typeface="Avenir Next" charset="0"/>
                <a:cs typeface="Avenir Next" charset="0"/>
              </a:rPr>
              <a:t>Else </a:t>
            </a:r>
            <a:r>
              <a:rPr lang="en-US" sz="3200" i="1" dirty="0">
                <a:solidFill>
                  <a:schemeClr val="bg2">
                    <a:lumMod val="75000"/>
                  </a:schemeClr>
                </a:solidFill>
                <a:latin typeface="Avenir Next" charset="0"/>
                <a:ea typeface="Avenir Next" charset="0"/>
                <a:cs typeface="Avenir Next" charset="0"/>
              </a:rPr>
              <a:t>(do this other thing)</a:t>
            </a:r>
          </a:p>
        </p:txBody>
      </p:sp>
      <p:cxnSp>
        <p:nvCxnSpPr>
          <p:cNvPr id="10" name="Straight Arrow Connector 9"/>
          <p:cNvCxnSpPr/>
          <p:nvPr/>
        </p:nvCxnSpPr>
        <p:spPr>
          <a:xfrm>
            <a:off x="3296653" y="3586535"/>
            <a:ext cx="1881390" cy="0"/>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65350" y="1561393"/>
            <a:ext cx="4485841" cy="1569660"/>
          </a:xfrm>
          <a:prstGeom prst="rect">
            <a:avLst/>
          </a:prstGeom>
          <a:noFill/>
        </p:spPr>
        <p:txBody>
          <a:bodyPr wrap="square" rtlCol="0">
            <a:spAutoFit/>
          </a:bodyPr>
          <a:lstStyle/>
          <a:p>
            <a:r>
              <a:rPr lang="en-US" sz="3200" dirty="0">
                <a:latin typeface="Avenir Next" charset="0"/>
                <a:ea typeface="Avenir Next" charset="0"/>
                <a:cs typeface="Avenir Next" charset="0"/>
              </a:rPr>
              <a:t>Test if the condition we set is true, and do something</a:t>
            </a:r>
            <a:endParaRPr lang="en-US" sz="3200" dirty="0">
              <a:solidFill>
                <a:schemeClr val="bg2">
                  <a:lumMod val="75000"/>
                </a:schemeClr>
              </a:solidFill>
              <a:latin typeface="Avenir Next" charset="0"/>
              <a:ea typeface="Avenir Next" charset="0"/>
              <a:cs typeface="Avenir Next" charset="0"/>
            </a:endParaRPr>
          </a:p>
        </p:txBody>
      </p:sp>
    </p:spTree>
    <p:extLst>
      <p:ext uri="{BB962C8B-B14F-4D97-AF65-F5344CB8AC3E}">
        <p14:creationId xmlns:p14="http://schemas.microsoft.com/office/powerpoint/2010/main" val="1936951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1982203" cy="1325563"/>
          </a:xfrm>
        </p:spPr>
        <p:txBody>
          <a:bodyPr/>
          <a:lstStyle/>
          <a:p>
            <a:r>
              <a:rPr lang="en-US" dirty="0">
                <a:latin typeface="Avenir Next" charset="0"/>
                <a:ea typeface="Avenir Next" charset="0"/>
                <a:cs typeface="Avenir Next" charset="0"/>
              </a:rPr>
              <a:t>Test</a:t>
            </a:r>
          </a:p>
        </p:txBody>
      </p:sp>
      <p:cxnSp>
        <p:nvCxnSpPr>
          <p:cNvPr id="10" name="Straight Arrow Connector 9"/>
          <p:cNvCxnSpPr/>
          <p:nvPr/>
        </p:nvCxnSpPr>
        <p:spPr>
          <a:xfrm>
            <a:off x="3296653" y="3586535"/>
            <a:ext cx="1881390" cy="0"/>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9"/>
            <a:ext cx="5461786" cy="2946625"/>
          </a:xfrm>
          <a:prstGeom prst="rect">
            <a:avLst/>
          </a:prstGeom>
        </p:spPr>
      </p:pic>
      <p:sp>
        <p:nvSpPr>
          <p:cNvPr id="13" name="TextBox 12"/>
          <p:cNvSpPr txBox="1"/>
          <p:nvPr/>
        </p:nvSpPr>
        <p:spPr>
          <a:xfrm>
            <a:off x="5594684" y="1472024"/>
            <a:ext cx="3573930" cy="4031873"/>
          </a:xfrm>
          <a:prstGeom prst="rect">
            <a:avLst/>
          </a:prstGeom>
          <a:noFill/>
        </p:spPr>
        <p:txBody>
          <a:bodyPr wrap="square" rtlCol="0">
            <a:spAutoFit/>
          </a:bodyPr>
          <a:lstStyle/>
          <a:p>
            <a:r>
              <a:rPr lang="en-US" sz="3200" i="1" dirty="0">
                <a:latin typeface="Avenir Next" charset="0"/>
                <a:ea typeface="Avenir Next" charset="0"/>
                <a:cs typeface="Avenir Next" charset="0"/>
              </a:rPr>
              <a:t>Test if </a:t>
            </a:r>
          </a:p>
          <a:p>
            <a:r>
              <a:rPr lang="en-US" sz="3200" i="1" dirty="0">
                <a:latin typeface="Avenir Next" charset="0"/>
                <a:ea typeface="Avenir Next" charset="0"/>
                <a:cs typeface="Avenir Next" charset="0"/>
              </a:rPr>
              <a:t>Distance sensor value is </a:t>
            </a:r>
          </a:p>
          <a:p>
            <a:r>
              <a:rPr lang="en-US" sz="3200" i="1" dirty="0">
                <a:latin typeface="Avenir Next" charset="0"/>
                <a:ea typeface="Avenir Next" charset="0"/>
                <a:cs typeface="Avenir Next" charset="0"/>
              </a:rPr>
              <a:t>Greater Than </a:t>
            </a:r>
          </a:p>
          <a:p>
            <a:r>
              <a:rPr lang="en-US" sz="3200" i="1" dirty="0">
                <a:latin typeface="Avenir Next" charset="0"/>
                <a:ea typeface="Avenir Next" charset="0"/>
                <a:cs typeface="Avenir Next" charset="0"/>
              </a:rPr>
              <a:t>30 cm</a:t>
            </a:r>
          </a:p>
          <a:p>
            <a:r>
              <a:rPr lang="en-US" sz="3200" i="1" dirty="0">
                <a:latin typeface="Avenir Next" charset="0"/>
                <a:ea typeface="Avenir Next" charset="0"/>
                <a:cs typeface="Avenir Next" charset="0"/>
              </a:rPr>
              <a:t>Then </a:t>
            </a:r>
            <a:r>
              <a:rPr lang="en-US" sz="3200" i="1" dirty="0">
                <a:solidFill>
                  <a:schemeClr val="bg2">
                    <a:lumMod val="75000"/>
                  </a:schemeClr>
                </a:solidFill>
                <a:latin typeface="Avenir Next" charset="0"/>
                <a:ea typeface="Avenir Next" charset="0"/>
                <a:cs typeface="Avenir Next" charset="0"/>
              </a:rPr>
              <a:t>(do this)</a:t>
            </a:r>
          </a:p>
          <a:p>
            <a:r>
              <a:rPr lang="en-US" sz="3200" i="1" dirty="0">
                <a:latin typeface="Avenir Next" charset="0"/>
                <a:ea typeface="Avenir Next" charset="0"/>
                <a:cs typeface="Avenir Next" charset="0"/>
              </a:rPr>
              <a:t>Else </a:t>
            </a:r>
            <a:r>
              <a:rPr lang="en-US" sz="3200" i="1" dirty="0">
                <a:solidFill>
                  <a:schemeClr val="bg2">
                    <a:lumMod val="75000"/>
                  </a:schemeClr>
                </a:solidFill>
                <a:latin typeface="Avenir Next" charset="0"/>
                <a:ea typeface="Avenir Next" charset="0"/>
                <a:cs typeface="Avenir Next" charset="0"/>
              </a:rPr>
              <a:t>(do this other thing)</a:t>
            </a:r>
          </a:p>
        </p:txBody>
      </p:sp>
      <p:cxnSp>
        <p:nvCxnSpPr>
          <p:cNvPr id="16" name="Straight Arrow Connector 15"/>
          <p:cNvCxnSpPr/>
          <p:nvPr/>
        </p:nvCxnSpPr>
        <p:spPr>
          <a:xfrm flipV="1">
            <a:off x="3872040" y="2285333"/>
            <a:ext cx="1782802" cy="588609"/>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37348" y="2776603"/>
            <a:ext cx="1417494" cy="97339"/>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20252" y="3202356"/>
            <a:ext cx="1334590" cy="3631"/>
          </a:xfrm>
          <a:prstGeom prst="straightConnector1">
            <a:avLst/>
          </a:prstGeom>
          <a:ln w="381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37348" y="4027693"/>
            <a:ext cx="1417494" cy="159296"/>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773452" y="3450177"/>
            <a:ext cx="1881390" cy="271591"/>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55958" y="1690688"/>
            <a:ext cx="3298884" cy="1085914"/>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239503" y="808592"/>
            <a:ext cx="5795636" cy="584775"/>
          </a:xfrm>
          <a:prstGeom prst="rect">
            <a:avLst/>
          </a:prstGeom>
          <a:noFill/>
        </p:spPr>
        <p:txBody>
          <a:bodyPr wrap="square" rtlCol="0">
            <a:spAutoFit/>
          </a:bodyPr>
          <a:lstStyle/>
          <a:p>
            <a:r>
              <a:rPr lang="en-US" sz="3200" i="1" dirty="0">
                <a:latin typeface="Avenir Next" charset="0"/>
                <a:ea typeface="Avenir Next" charset="0"/>
                <a:cs typeface="Avenir Next" charset="0"/>
              </a:rPr>
              <a:t>	When space bar pressed,</a:t>
            </a:r>
          </a:p>
        </p:txBody>
      </p:sp>
      <p:cxnSp>
        <p:nvCxnSpPr>
          <p:cNvPr id="35" name="Straight Arrow Connector 34"/>
          <p:cNvCxnSpPr/>
          <p:nvPr/>
        </p:nvCxnSpPr>
        <p:spPr>
          <a:xfrm flipV="1">
            <a:off x="2355958" y="1166629"/>
            <a:ext cx="1617032" cy="1130608"/>
          </a:xfrm>
          <a:prstGeom prst="straightConnector1">
            <a:avLst/>
          </a:prstGeom>
          <a:ln w="38100">
            <a:solidFill>
              <a:srgbClr val="FF9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072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695"/>
            <a:ext cx="7886700" cy="1325563"/>
          </a:xfrm>
        </p:spPr>
        <p:txBody>
          <a:bodyPr/>
          <a:lstStyle/>
          <a:p>
            <a:r>
              <a:rPr lang="en-US" dirty="0">
                <a:latin typeface="Avenir Book" charset="0"/>
                <a:ea typeface="Avenir Book" charset="0"/>
                <a:cs typeface="Avenir Book" charset="0"/>
              </a:rPr>
              <a:t>Make something happen</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8"/>
            <a:ext cx="5572821" cy="3827796"/>
          </a:xfrm>
          <a:prstGeom prst="rect">
            <a:avLst/>
          </a:prstGeom>
        </p:spPr>
      </p:pic>
      <p:sp>
        <p:nvSpPr>
          <p:cNvPr id="21" name="TextBox 20"/>
          <p:cNvSpPr txBox="1"/>
          <p:nvPr/>
        </p:nvSpPr>
        <p:spPr>
          <a:xfrm>
            <a:off x="5770646" y="1809129"/>
            <a:ext cx="2574758" cy="1077218"/>
          </a:xfrm>
          <a:prstGeom prst="rect">
            <a:avLst/>
          </a:prstGeom>
          <a:noFill/>
        </p:spPr>
        <p:txBody>
          <a:bodyPr wrap="square" rtlCol="0">
            <a:spAutoFit/>
          </a:bodyPr>
          <a:lstStyle/>
          <a:p>
            <a:r>
              <a:rPr lang="en-US" sz="3200" i="1" dirty="0">
                <a:latin typeface="Avenir Next" charset="0"/>
                <a:ea typeface="Avenir Next" charset="0"/>
                <a:cs typeface="Avenir Next" charset="0"/>
              </a:rPr>
              <a:t>If </a:t>
            </a:r>
            <a:r>
              <a:rPr lang="en-US" sz="3200" i="1" dirty="0">
                <a:solidFill>
                  <a:schemeClr val="accent6"/>
                </a:solidFill>
                <a:latin typeface="Avenir Next" charset="0"/>
                <a:ea typeface="Avenir Next" charset="0"/>
                <a:cs typeface="Avenir Next" charset="0"/>
              </a:rPr>
              <a:t>this</a:t>
            </a:r>
            <a:r>
              <a:rPr lang="en-US" sz="3200" i="1" dirty="0">
                <a:latin typeface="Avenir Next" charset="0"/>
                <a:ea typeface="Avenir Next" charset="0"/>
                <a:cs typeface="Avenir Next" charset="0"/>
              </a:rPr>
              <a:t> is true, then</a:t>
            </a:r>
          </a:p>
        </p:txBody>
      </p:sp>
      <p:cxnSp>
        <p:nvCxnSpPr>
          <p:cNvPr id="22" name="Straight Arrow Connector 21"/>
          <p:cNvCxnSpPr/>
          <p:nvPr/>
        </p:nvCxnSpPr>
        <p:spPr>
          <a:xfrm flipV="1">
            <a:off x="4699837" y="2101517"/>
            <a:ext cx="1070810" cy="673769"/>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72821" y="3144615"/>
            <a:ext cx="3469607" cy="584775"/>
          </a:xfrm>
          <a:prstGeom prst="rect">
            <a:avLst/>
          </a:prstGeom>
          <a:noFill/>
        </p:spPr>
        <p:txBody>
          <a:bodyPr wrap="square" rtlCol="0">
            <a:spAutoFit/>
          </a:bodyPr>
          <a:lstStyle/>
          <a:p>
            <a:r>
              <a:rPr lang="en-US" sz="3200" i="1" dirty="0">
                <a:latin typeface="Avenir Next" charset="0"/>
                <a:ea typeface="Avenir Next" charset="0"/>
                <a:cs typeface="Avenir Next" charset="0"/>
              </a:rPr>
              <a:t>Turn LED on 50%</a:t>
            </a:r>
          </a:p>
        </p:txBody>
      </p:sp>
      <p:sp>
        <p:nvSpPr>
          <p:cNvPr id="28" name="TextBox 27"/>
          <p:cNvSpPr txBox="1"/>
          <p:nvPr/>
        </p:nvSpPr>
        <p:spPr>
          <a:xfrm>
            <a:off x="5678647" y="4353226"/>
            <a:ext cx="2574758" cy="584775"/>
          </a:xfrm>
          <a:prstGeom prst="rect">
            <a:avLst/>
          </a:prstGeom>
          <a:noFill/>
        </p:spPr>
        <p:txBody>
          <a:bodyPr wrap="square" rtlCol="0">
            <a:spAutoFit/>
          </a:bodyPr>
          <a:lstStyle/>
          <a:p>
            <a:r>
              <a:rPr lang="en-US" sz="3200" i="1" dirty="0">
                <a:latin typeface="Avenir Next" charset="0"/>
                <a:ea typeface="Avenir Next" charset="0"/>
                <a:cs typeface="Avenir Next" charset="0"/>
              </a:rPr>
              <a:t>Turn LED off</a:t>
            </a:r>
          </a:p>
        </p:txBody>
      </p:sp>
      <p:sp>
        <p:nvSpPr>
          <p:cNvPr id="29" name="TextBox 28"/>
          <p:cNvSpPr txBox="1"/>
          <p:nvPr/>
        </p:nvSpPr>
        <p:spPr>
          <a:xfrm>
            <a:off x="6372921" y="3809182"/>
            <a:ext cx="2574758" cy="584775"/>
          </a:xfrm>
          <a:prstGeom prst="rect">
            <a:avLst/>
          </a:prstGeom>
          <a:noFill/>
        </p:spPr>
        <p:txBody>
          <a:bodyPr wrap="square" rtlCol="0">
            <a:spAutoFit/>
          </a:bodyPr>
          <a:lstStyle/>
          <a:p>
            <a:r>
              <a:rPr lang="en-US" sz="3200" i="1" dirty="0">
                <a:latin typeface="Avenir Next" charset="0"/>
                <a:ea typeface="Avenir Next" charset="0"/>
                <a:cs typeface="Avenir Next" charset="0"/>
              </a:rPr>
              <a:t>Otherwise,</a:t>
            </a:r>
          </a:p>
        </p:txBody>
      </p:sp>
      <p:cxnSp>
        <p:nvCxnSpPr>
          <p:cNvPr id="30" name="Straight Arrow Connector 29"/>
          <p:cNvCxnSpPr/>
          <p:nvPr/>
        </p:nvCxnSpPr>
        <p:spPr>
          <a:xfrm flipV="1">
            <a:off x="5208814" y="4098719"/>
            <a:ext cx="1058281" cy="30961"/>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6" idx="1"/>
          </p:cNvCxnSpPr>
          <p:nvPr/>
        </p:nvCxnSpPr>
        <p:spPr>
          <a:xfrm flipV="1">
            <a:off x="2786410" y="3437003"/>
            <a:ext cx="2786411" cy="217515"/>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28" idx="1"/>
          </p:cNvCxnSpPr>
          <p:nvPr/>
        </p:nvCxnSpPr>
        <p:spPr>
          <a:xfrm>
            <a:off x="2786410" y="4616013"/>
            <a:ext cx="2892237" cy="29600"/>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959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695"/>
            <a:ext cx="7886700" cy="1325563"/>
          </a:xfrm>
        </p:spPr>
        <p:txBody>
          <a:bodyPr/>
          <a:lstStyle/>
          <a:p>
            <a:r>
              <a:rPr lang="en-US" dirty="0">
                <a:latin typeface="Avenir Book" charset="0"/>
                <a:ea typeface="Avenir Book" charset="0"/>
                <a:cs typeface="Avenir Book" charset="0"/>
              </a:rPr>
              <a:t>Keep doing it</a:t>
            </a:r>
          </a:p>
        </p:txBody>
      </p:sp>
      <p:sp>
        <p:nvSpPr>
          <p:cNvPr id="26" name="TextBox 25"/>
          <p:cNvSpPr txBox="1"/>
          <p:nvPr/>
        </p:nvSpPr>
        <p:spPr>
          <a:xfrm>
            <a:off x="5587916" y="2155309"/>
            <a:ext cx="3469607" cy="1077218"/>
          </a:xfrm>
          <a:prstGeom prst="rect">
            <a:avLst/>
          </a:prstGeom>
          <a:noFill/>
        </p:spPr>
        <p:txBody>
          <a:bodyPr wrap="square" rtlCol="0">
            <a:spAutoFit/>
          </a:bodyPr>
          <a:lstStyle/>
          <a:p>
            <a:r>
              <a:rPr lang="en-US" sz="3200" i="1" dirty="0">
                <a:latin typeface="Avenir Next" charset="0"/>
                <a:ea typeface="Avenir Next" charset="0"/>
                <a:cs typeface="Avenir Next" charset="0"/>
              </a:rPr>
              <a:t>Keep sensing </a:t>
            </a:r>
            <a:r>
              <a:rPr lang="en-US" sz="3200" b="1" i="1" dirty="0">
                <a:latin typeface="Avenir Next" charset="0"/>
                <a:ea typeface="Avenir Next" charset="0"/>
                <a:cs typeface="Avenir Next" charset="0"/>
              </a:rPr>
              <a:t>forever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7553"/>
            <a:ext cx="5587916" cy="4474677"/>
          </a:xfrm>
          <a:prstGeom prst="rect">
            <a:avLst/>
          </a:prstGeom>
        </p:spPr>
      </p:pic>
      <p:cxnSp>
        <p:nvCxnSpPr>
          <p:cNvPr id="13" name="Straight Arrow Connector 12"/>
          <p:cNvCxnSpPr>
            <a:endCxn id="26" idx="1"/>
          </p:cNvCxnSpPr>
          <p:nvPr/>
        </p:nvCxnSpPr>
        <p:spPr>
          <a:xfrm flipV="1">
            <a:off x="1431758" y="2693918"/>
            <a:ext cx="4156158" cy="111174"/>
          </a:xfrm>
          <a:prstGeom prst="straightConnector1">
            <a:avLst/>
          </a:prstGeom>
          <a:ln w="38100">
            <a:solidFill>
              <a:schemeClr val="accent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74393" y="4129044"/>
            <a:ext cx="3469607" cy="1569660"/>
          </a:xfrm>
          <a:prstGeom prst="rect">
            <a:avLst/>
          </a:prstGeom>
          <a:noFill/>
        </p:spPr>
        <p:txBody>
          <a:bodyPr wrap="square" rtlCol="0">
            <a:spAutoFit/>
          </a:bodyPr>
          <a:lstStyle/>
          <a:p>
            <a:r>
              <a:rPr lang="en-US" sz="3200" i="1" dirty="0">
                <a:solidFill>
                  <a:schemeClr val="accent4"/>
                </a:solidFill>
                <a:latin typeface="Avenir Next" charset="0"/>
                <a:ea typeface="Avenir Next" charset="0"/>
                <a:cs typeface="Avenir Next" charset="0"/>
              </a:rPr>
              <a:t>*This is important to make the sensor work</a:t>
            </a:r>
          </a:p>
        </p:txBody>
      </p:sp>
    </p:spTree>
    <p:extLst>
      <p:ext uri="{BB962C8B-B14F-4D97-AF65-F5344CB8AC3E}">
        <p14:creationId xmlns:p14="http://schemas.microsoft.com/office/powerpoint/2010/main" val="253053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DABB9"/>
                </a:solidFill>
                <a:latin typeface="Avenir Book" charset="0"/>
                <a:ea typeface="Avenir Book" charset="0"/>
                <a:cs typeface="Avenir Book" charset="0"/>
              </a:rPr>
              <a:t>Theme of the Day: </a:t>
            </a:r>
            <a:br>
              <a:rPr lang="en-US" dirty="0">
                <a:solidFill>
                  <a:srgbClr val="0DABB9"/>
                </a:solidFill>
                <a:latin typeface="Avenir Book" charset="0"/>
                <a:ea typeface="Avenir Book" charset="0"/>
                <a:cs typeface="Avenir Book" charset="0"/>
              </a:rPr>
            </a:br>
            <a:r>
              <a:rPr lang="en-US" dirty="0">
                <a:solidFill>
                  <a:srgbClr val="0DABB9"/>
                </a:solidFill>
                <a:latin typeface="Avenir Book" charset="0"/>
                <a:ea typeface="Avenir Book" charset="0"/>
                <a:cs typeface="Avenir Book" charset="0"/>
              </a:rPr>
              <a:t>What is Technology?</a:t>
            </a:r>
          </a:p>
        </p:txBody>
      </p:sp>
      <p:sp>
        <p:nvSpPr>
          <p:cNvPr id="3" name="Content Placeholder 2"/>
          <p:cNvSpPr>
            <a:spLocks noGrp="1"/>
          </p:cNvSpPr>
          <p:nvPr>
            <p:ph idx="1"/>
          </p:nvPr>
        </p:nvSpPr>
        <p:spPr>
          <a:xfrm>
            <a:off x="628650" y="1832787"/>
            <a:ext cx="8058150" cy="4014305"/>
          </a:xfrm>
        </p:spPr>
        <p:txBody>
          <a:bodyPr>
            <a:noAutofit/>
          </a:bodyPr>
          <a:lstStyle/>
          <a:p>
            <a:pPr marL="0" indent="0">
              <a:buNone/>
            </a:pPr>
            <a:r>
              <a:rPr lang="en-US" sz="3200" dirty="0">
                <a:latin typeface="Avenir Book" charset="0"/>
                <a:ea typeface="Avenir Book" charset="0"/>
                <a:cs typeface="Avenir Book" charset="0"/>
              </a:rPr>
              <a:t>Definition: </a:t>
            </a:r>
          </a:p>
          <a:p>
            <a:pPr marL="0" indent="0">
              <a:buNone/>
            </a:pPr>
            <a:endParaRPr lang="en-US" sz="800" dirty="0">
              <a:latin typeface="Avenir Book" charset="0"/>
              <a:ea typeface="Avenir Book" charset="0"/>
              <a:cs typeface="Avenir Book" charset="0"/>
            </a:endParaRPr>
          </a:p>
          <a:p>
            <a:pPr marL="514350" indent="-514350">
              <a:buFont typeface="+mj-lt"/>
              <a:buAutoNum type="arabicPeriod"/>
            </a:pPr>
            <a:r>
              <a:rPr lang="en-US" sz="3200" dirty="0">
                <a:latin typeface="Avenir Book" charset="0"/>
                <a:ea typeface="Avenir Book" charset="0"/>
                <a:cs typeface="Avenir Book" charset="0"/>
              </a:rPr>
              <a:t>The application of scientific knowledge to develop: </a:t>
            </a:r>
          </a:p>
          <a:p>
            <a:pPr lvl="1"/>
            <a:r>
              <a:rPr lang="en-US" sz="2800" dirty="0">
                <a:latin typeface="Avenir Book" charset="0"/>
                <a:ea typeface="Avenir Book" charset="0"/>
                <a:cs typeface="Avenir Book" charset="0"/>
              </a:rPr>
              <a:t>machinery and equipment  </a:t>
            </a:r>
          </a:p>
          <a:p>
            <a:pPr lvl="1"/>
            <a:r>
              <a:rPr lang="en-US" sz="2800" dirty="0">
                <a:latin typeface="Avenir Book" charset="0"/>
                <a:ea typeface="Avenir Book" charset="0"/>
                <a:cs typeface="Avenir Book" charset="0"/>
              </a:rPr>
              <a:t>a process or method that serves a practical purpose </a:t>
            </a:r>
          </a:p>
          <a:p>
            <a:pPr marL="514350" indent="-514350">
              <a:buFont typeface="+mj-lt"/>
              <a:buAutoNum type="arabicPeriod"/>
            </a:pPr>
            <a:endParaRPr lang="en-US" sz="1400" dirty="0">
              <a:latin typeface="Avenir Book" charset="0"/>
              <a:ea typeface="Avenir Book" charset="0"/>
              <a:cs typeface="Avenir Book" charset="0"/>
            </a:endParaRPr>
          </a:p>
          <a:p>
            <a:pPr marL="514350" indent="-514350">
              <a:buFont typeface="+mj-lt"/>
              <a:buAutoNum type="arabicPeriod"/>
            </a:pPr>
            <a:r>
              <a:rPr lang="en-US" sz="3200" dirty="0">
                <a:latin typeface="Avenir Book" charset="0"/>
                <a:ea typeface="Avenir Book" charset="0"/>
                <a:cs typeface="Avenir Book" charset="0"/>
              </a:rPr>
              <a:t>The branch of knowledge dealing with engineering, applied sciences, and the industrial arts</a:t>
            </a:r>
          </a:p>
        </p:txBody>
      </p:sp>
      <p:sp>
        <p:nvSpPr>
          <p:cNvPr id="4" name="Rounded Rectangle 3"/>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Tree>
    <p:extLst>
      <p:ext uri="{BB962C8B-B14F-4D97-AF65-F5344CB8AC3E}">
        <p14:creationId xmlns:p14="http://schemas.microsoft.com/office/powerpoint/2010/main" val="636498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Save your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89" y="1690688"/>
            <a:ext cx="3390900" cy="3848100"/>
          </a:xfrm>
          <a:prstGeom prst="rect">
            <a:avLst/>
          </a:prstGeom>
        </p:spPr>
      </p:pic>
      <p:sp>
        <p:nvSpPr>
          <p:cNvPr id="5" name="Striped Right Arrow 4"/>
          <p:cNvSpPr/>
          <p:nvPr/>
        </p:nvSpPr>
        <p:spPr>
          <a:xfrm>
            <a:off x="718985" y="2672222"/>
            <a:ext cx="1471152" cy="1047136"/>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451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prstGeom prst="roundRect">
            <a:avLst>
              <a:gd name="adj" fmla="val 8059"/>
            </a:avLst>
          </a:prstGeom>
          <a:noFill/>
          <a:ln w="1905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endParaRPr lang="en-US" dirty="0">
              <a:solidFill>
                <a:schemeClr val="tx1">
                  <a:lumMod val="85000"/>
                  <a:lumOff val="15000"/>
                </a:schemeClr>
              </a:solidFill>
              <a:latin typeface="Avenir Book"/>
              <a:cs typeface="Avenir Book"/>
            </a:endParaRPr>
          </a:p>
          <a:p>
            <a:endParaRPr lang="en-US" dirty="0">
              <a:solidFill>
                <a:schemeClr val="tx1">
                  <a:lumMod val="85000"/>
                  <a:lumOff val="15000"/>
                </a:schemeClr>
              </a:solidFill>
              <a:latin typeface="Avenir Book"/>
              <a:cs typeface="Avenir Book"/>
            </a:endParaRPr>
          </a:p>
          <a:p>
            <a:endParaRPr lang="en-US" sz="1200" dirty="0">
              <a:solidFill>
                <a:schemeClr val="tx1">
                  <a:lumMod val="65000"/>
                  <a:lumOff val="35000"/>
                </a:schemeClr>
              </a:solidFill>
              <a:latin typeface="Avenir Book"/>
              <a:cs typeface="Avenir Book"/>
            </a:endParaRPr>
          </a:p>
        </p:txBody>
      </p:sp>
      <p:sp>
        <p:nvSpPr>
          <p:cNvPr id="9" name="TextBox 8"/>
          <p:cNvSpPr txBox="1"/>
          <p:nvPr/>
        </p:nvSpPr>
        <p:spPr>
          <a:xfrm>
            <a:off x="685800" y="1908097"/>
            <a:ext cx="7772399" cy="646331"/>
          </a:xfrm>
          <a:prstGeom prst="rect">
            <a:avLst/>
          </a:prstGeom>
          <a:noFill/>
        </p:spPr>
        <p:txBody>
          <a:bodyPr wrap="square" rtlCol="0">
            <a:spAutoFit/>
          </a:bodyPr>
          <a:lstStyle/>
          <a:p>
            <a:pPr algn="ctr"/>
            <a:r>
              <a:rPr lang="en-US" sz="3600" dirty="0">
                <a:latin typeface="Avenir Book" charset="0"/>
                <a:ea typeface="Avenir Book" charset="0"/>
                <a:cs typeface="Avenir Book" charset="0"/>
              </a:rPr>
              <a:t>Wrap Up</a:t>
            </a:r>
          </a:p>
        </p:txBody>
      </p:sp>
      <p:pic>
        <p:nvPicPr>
          <p:cNvPr id="10" name="Picture 9" descr="Screen Shot 2016-06-29 at 11.5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7472"/>
            <a:ext cx="1371600" cy="3140528"/>
          </a:xfrm>
          <a:prstGeom prst="rect">
            <a:avLst/>
          </a:prstGeom>
        </p:spPr>
      </p:pic>
    </p:spTree>
    <p:extLst>
      <p:ext uri="{BB962C8B-B14F-4D97-AF65-F5344CB8AC3E}">
        <p14:creationId xmlns:p14="http://schemas.microsoft.com/office/powerpoint/2010/main" val="1118900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0756"/>
            <a:ext cx="7886700" cy="1325563"/>
          </a:xfrm>
        </p:spPr>
        <p:txBody>
          <a:bodyPr>
            <a:normAutofit/>
          </a:bodyPr>
          <a:lstStyle/>
          <a:p>
            <a:r>
              <a:rPr lang="en-US" dirty="0">
                <a:solidFill>
                  <a:srgbClr val="0DABB9"/>
                </a:solidFill>
                <a:latin typeface="Avenir Book" charset="0"/>
                <a:ea typeface="Avenir Book" charset="0"/>
                <a:cs typeface="Avenir Book" charset="0"/>
              </a:rPr>
              <a:t>Theme of the Day: </a:t>
            </a:r>
            <a:br>
              <a:rPr lang="en-US" dirty="0">
                <a:solidFill>
                  <a:srgbClr val="0DABB9"/>
                </a:solidFill>
                <a:latin typeface="Avenir Book" charset="0"/>
                <a:ea typeface="Avenir Book" charset="0"/>
                <a:cs typeface="Avenir Book" charset="0"/>
              </a:rPr>
            </a:br>
            <a:r>
              <a:rPr lang="en-US" dirty="0">
                <a:solidFill>
                  <a:srgbClr val="0DABB9"/>
                </a:solidFill>
                <a:latin typeface="Avenir Book" charset="0"/>
                <a:ea typeface="Avenir Book" charset="0"/>
                <a:cs typeface="Avenir Book" charset="0"/>
              </a:rPr>
              <a:t>What is Technology?</a:t>
            </a:r>
          </a:p>
        </p:txBody>
      </p:sp>
      <p:sp>
        <p:nvSpPr>
          <p:cNvPr id="3" name="Content Placeholder 2"/>
          <p:cNvSpPr>
            <a:spLocks noGrp="1"/>
          </p:cNvSpPr>
          <p:nvPr>
            <p:ph idx="1"/>
          </p:nvPr>
        </p:nvSpPr>
        <p:spPr>
          <a:xfrm>
            <a:off x="628650" y="1599543"/>
            <a:ext cx="8058150" cy="4014305"/>
          </a:xfrm>
        </p:spPr>
        <p:txBody>
          <a:bodyPr>
            <a:noAutofit/>
          </a:bodyPr>
          <a:lstStyle/>
          <a:p>
            <a:pPr marL="0" indent="0">
              <a:buNone/>
            </a:pPr>
            <a:r>
              <a:rPr lang="en-US" sz="3200" dirty="0">
                <a:latin typeface="Avenir Book" charset="0"/>
                <a:ea typeface="Avenir Book" charset="0"/>
                <a:cs typeface="Avenir Book" charset="0"/>
              </a:rPr>
              <a:t>Definition: </a:t>
            </a:r>
            <a:endParaRPr lang="en-US" sz="800" dirty="0">
              <a:latin typeface="Avenir Book" charset="0"/>
              <a:ea typeface="Avenir Book" charset="0"/>
              <a:cs typeface="Avenir Book" charset="0"/>
            </a:endParaRPr>
          </a:p>
          <a:p>
            <a:pPr marL="514350" indent="-514350">
              <a:buFont typeface="+mj-lt"/>
              <a:buAutoNum type="arabicPeriod"/>
            </a:pPr>
            <a:r>
              <a:rPr lang="en-US" dirty="0">
                <a:latin typeface="Avenir Book" charset="0"/>
                <a:ea typeface="Avenir Book" charset="0"/>
                <a:cs typeface="Avenir Book" charset="0"/>
              </a:rPr>
              <a:t>The application of scientific knowledge to develop: </a:t>
            </a:r>
          </a:p>
          <a:p>
            <a:pPr lvl="1"/>
            <a:r>
              <a:rPr lang="en-US" dirty="0">
                <a:latin typeface="Avenir Book" charset="0"/>
                <a:ea typeface="Avenir Book" charset="0"/>
                <a:cs typeface="Avenir Book" charset="0"/>
              </a:rPr>
              <a:t>machinery and equipment  </a:t>
            </a:r>
          </a:p>
          <a:p>
            <a:pPr lvl="1"/>
            <a:r>
              <a:rPr lang="en-US" dirty="0">
                <a:latin typeface="Avenir Book" charset="0"/>
                <a:ea typeface="Avenir Book" charset="0"/>
                <a:cs typeface="Avenir Book" charset="0"/>
              </a:rPr>
              <a:t>a process or method that serves a practical </a:t>
            </a:r>
            <a:endParaRPr lang="en-US" sz="1200" dirty="0">
              <a:latin typeface="Avenir Book" charset="0"/>
              <a:ea typeface="Avenir Book" charset="0"/>
              <a:cs typeface="Avenir Book" charset="0"/>
            </a:endParaRPr>
          </a:p>
          <a:p>
            <a:pPr marL="514350" indent="-514350">
              <a:buFont typeface="+mj-lt"/>
              <a:buAutoNum type="arabicPeriod"/>
            </a:pPr>
            <a:r>
              <a:rPr lang="en-US" dirty="0">
                <a:latin typeface="Avenir Book" charset="0"/>
                <a:ea typeface="Avenir Book" charset="0"/>
                <a:cs typeface="Avenir Book" charset="0"/>
              </a:rPr>
              <a:t>The branch of knowledge dealing with engineering, applied sciences, and the industrial arts</a:t>
            </a:r>
          </a:p>
          <a:p>
            <a:pPr marL="0" indent="0">
              <a:buNone/>
            </a:pPr>
            <a:r>
              <a:rPr lang="en-US" sz="3200" dirty="0">
                <a:solidFill>
                  <a:srgbClr val="0DABB9"/>
                </a:solidFill>
                <a:latin typeface="Avenir Book" charset="0"/>
                <a:ea typeface="Avenir Book" charset="0"/>
                <a:cs typeface="Avenir Book" charset="0"/>
              </a:rPr>
              <a:t>What technologies did we explore today?</a:t>
            </a:r>
          </a:p>
          <a:p>
            <a:pPr marL="0" indent="0">
              <a:buNone/>
            </a:pPr>
            <a:r>
              <a:rPr lang="en-US" sz="3200" dirty="0">
                <a:solidFill>
                  <a:srgbClr val="0DABB9"/>
                </a:solidFill>
                <a:latin typeface="Avenir Book" charset="0"/>
                <a:ea typeface="Avenir Book" charset="0"/>
                <a:cs typeface="Avenir Book" charset="0"/>
              </a:rPr>
              <a:t>What are some technologies that are important to you and your communities? </a:t>
            </a:r>
            <a:endParaRPr lang="en-US" sz="3200" dirty="0">
              <a:solidFill>
                <a:srgbClr val="0000FF"/>
              </a:solidFill>
              <a:latin typeface="Avenir Book" charset="0"/>
              <a:ea typeface="Avenir Book" charset="0"/>
              <a:cs typeface="Avenir Book" charset="0"/>
            </a:endParaRPr>
          </a:p>
        </p:txBody>
      </p:sp>
      <p:sp>
        <p:nvSpPr>
          <p:cNvPr id="4" name="Rounded Rectangle 3"/>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Tree>
    <p:extLst>
      <p:ext uri="{BB962C8B-B14F-4D97-AF65-F5344CB8AC3E}">
        <p14:creationId xmlns:p14="http://schemas.microsoft.com/office/powerpoint/2010/main" val="2470016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1.png"/>
          <p:cNvPicPr/>
          <p:nvPr/>
        </p:nvPicPr>
        <p:blipFill>
          <a:blip r:embed="rId3"/>
          <a:srcRect/>
          <a:stretch>
            <a:fillRect/>
          </a:stretch>
        </p:blipFill>
        <p:spPr>
          <a:xfrm>
            <a:off x="202984" y="1668752"/>
            <a:ext cx="1888947" cy="1888947"/>
          </a:xfrm>
          <a:prstGeom prst="rect">
            <a:avLst/>
          </a:prstGeom>
          <a:ln/>
        </p:spPr>
      </p:pic>
      <p:pic>
        <p:nvPicPr>
          <p:cNvPr id="5" name="image25.png"/>
          <p:cNvPicPr/>
          <p:nvPr/>
        </p:nvPicPr>
        <p:blipFill>
          <a:blip r:embed="rId4">
            <a:alphaModFix amt="15000"/>
          </a:blip>
          <a:srcRect/>
          <a:stretch>
            <a:fillRect/>
          </a:stretch>
        </p:blipFill>
        <p:spPr>
          <a:xfrm>
            <a:off x="4358870" y="4233932"/>
            <a:ext cx="1888947" cy="1888947"/>
          </a:xfrm>
          <a:prstGeom prst="rect">
            <a:avLst/>
          </a:prstGeom>
          <a:ln/>
        </p:spPr>
      </p:pic>
      <p:pic>
        <p:nvPicPr>
          <p:cNvPr id="6" name="image29.png"/>
          <p:cNvPicPr/>
          <p:nvPr/>
        </p:nvPicPr>
        <p:blipFill>
          <a:blip r:embed="rId5">
            <a:alphaModFix amt="15000"/>
          </a:blip>
          <a:srcRect/>
          <a:stretch>
            <a:fillRect/>
          </a:stretch>
        </p:blipFill>
        <p:spPr>
          <a:xfrm>
            <a:off x="4328251" y="1668750"/>
            <a:ext cx="1919567" cy="1888948"/>
          </a:xfrm>
          <a:prstGeom prst="rect">
            <a:avLst/>
          </a:prstGeom>
          <a:ln/>
        </p:spPr>
      </p:pic>
      <p:pic>
        <p:nvPicPr>
          <p:cNvPr id="7" name="image18.png"/>
          <p:cNvPicPr/>
          <p:nvPr/>
        </p:nvPicPr>
        <p:blipFill>
          <a:blip r:embed="rId6">
            <a:alphaModFix amt="15000"/>
          </a:blip>
          <a:srcRect/>
          <a:stretch>
            <a:fillRect/>
          </a:stretch>
        </p:blipFill>
        <p:spPr>
          <a:xfrm>
            <a:off x="2227050" y="1668750"/>
            <a:ext cx="1999926" cy="1888948"/>
          </a:xfrm>
          <a:prstGeom prst="rect">
            <a:avLst/>
          </a:prstGeom>
          <a:ln/>
        </p:spPr>
      </p:pic>
      <p:pic>
        <p:nvPicPr>
          <p:cNvPr id="8" name="image13.png"/>
          <p:cNvPicPr/>
          <p:nvPr/>
        </p:nvPicPr>
        <p:blipFill>
          <a:blip r:embed="rId7"/>
          <a:srcRect/>
          <a:stretch>
            <a:fillRect/>
          </a:stretch>
        </p:blipFill>
        <p:spPr>
          <a:xfrm>
            <a:off x="2227050" y="4261330"/>
            <a:ext cx="1999498" cy="1888948"/>
          </a:xfrm>
          <a:prstGeom prst="rect">
            <a:avLst/>
          </a:prstGeom>
          <a:ln/>
        </p:spPr>
      </p:pic>
      <p:sp>
        <p:nvSpPr>
          <p:cNvPr id="9" name="Title 1"/>
          <p:cNvSpPr>
            <a:spLocks noGrp="1"/>
          </p:cNvSpPr>
          <p:nvPr>
            <p:ph type="title"/>
          </p:nvPr>
        </p:nvSpPr>
        <p:spPr>
          <a:xfrm>
            <a:off x="176646" y="89417"/>
            <a:ext cx="6409318" cy="1375793"/>
          </a:xfrm>
        </p:spPr>
        <p:txBody>
          <a:bodyPr>
            <a:normAutofit/>
          </a:bodyPr>
          <a:lstStyle/>
          <a:p>
            <a:pPr algn="ctr"/>
            <a:r>
              <a:rPr lang="en-US" dirty="0">
                <a:solidFill>
                  <a:srgbClr val="0DABB9"/>
                </a:solidFill>
                <a:latin typeface="Avenir Book" charset="0"/>
                <a:ea typeface="Avenir Book" charset="0"/>
                <a:cs typeface="Avenir Book" charset="0"/>
              </a:rPr>
              <a:t>What badges did you earn today?</a:t>
            </a:r>
          </a:p>
        </p:txBody>
      </p:sp>
      <p:pic>
        <p:nvPicPr>
          <p:cNvPr id="2" name="Picture 1" descr="badge-robot-research.png"/>
          <p:cNvPicPr>
            <a:picLocks noChangeAspect="1"/>
          </p:cNvPicPr>
          <p:nvPr/>
        </p:nvPicPr>
        <p:blipFill>
          <a:blip r:embed="rId8">
            <a:alphaModFix amt="15000"/>
            <a:extLst>
              <a:ext uri="{28A0092B-C50C-407E-A947-70E740481C1C}">
                <a14:useLocalDpi xmlns:a14="http://schemas.microsoft.com/office/drawing/2010/main" val="0"/>
              </a:ext>
            </a:extLst>
          </a:blip>
          <a:stretch>
            <a:fillRect/>
          </a:stretch>
        </p:blipFill>
        <p:spPr>
          <a:xfrm>
            <a:off x="202983" y="4261330"/>
            <a:ext cx="1841500" cy="1841500"/>
          </a:xfrm>
          <a:prstGeom prst="rect">
            <a:avLst/>
          </a:prstGeom>
        </p:spPr>
      </p:pic>
      <p:pic>
        <p:nvPicPr>
          <p:cNvPr id="10" name="Picture 6" descr="https://lh4.googleusercontent.com/jTXczTtjXH08RJzAHnwnitNQb0X6N633gfe7tLQmJRopXGo8OqUyfyEPfkhTChg3cK3M_WMfj13STCR0eWdvLDSSshufTfn9tEapLRoaLcRmS_Xndy6TnO4n4Oz8WTJ9Ja0mdi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4643" y="3001189"/>
            <a:ext cx="1880690" cy="195591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1"/>
          <p:cNvSpPr txBox="1">
            <a:spLocks/>
          </p:cNvSpPr>
          <p:nvPr/>
        </p:nvSpPr>
        <p:spPr>
          <a:xfrm>
            <a:off x="6585964" y="1891757"/>
            <a:ext cx="25175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DABB9"/>
                </a:solidFill>
                <a:latin typeface="Avenir Book" charset="0"/>
                <a:ea typeface="Avenir Book" charset="0"/>
                <a:cs typeface="Avenir Book" charset="0"/>
              </a:rPr>
              <a:t>Family Badge</a:t>
            </a:r>
          </a:p>
        </p:txBody>
      </p:sp>
      <p:cxnSp>
        <p:nvCxnSpPr>
          <p:cNvPr id="13" name="Straight Connector 12"/>
          <p:cNvCxnSpPr/>
          <p:nvPr/>
        </p:nvCxnSpPr>
        <p:spPr>
          <a:xfrm>
            <a:off x="6585964" y="1465211"/>
            <a:ext cx="0" cy="4867755"/>
          </a:xfrm>
          <a:prstGeom prst="line">
            <a:avLst/>
          </a:prstGeom>
          <a:ln>
            <a:solidFill>
              <a:schemeClr val="bg1">
                <a:lumMod val="7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15481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1.png"/>
          <p:cNvPicPr/>
          <p:nvPr/>
        </p:nvPicPr>
        <p:blipFill>
          <a:blip r:embed="rId3">
            <a:alphaModFix amt="19000"/>
          </a:blip>
          <a:srcRect/>
          <a:stretch>
            <a:fillRect/>
          </a:stretch>
        </p:blipFill>
        <p:spPr>
          <a:xfrm>
            <a:off x="1261249" y="1668752"/>
            <a:ext cx="1888947" cy="1888947"/>
          </a:xfrm>
          <a:prstGeom prst="rect">
            <a:avLst/>
          </a:prstGeom>
          <a:ln/>
        </p:spPr>
      </p:pic>
      <p:pic>
        <p:nvPicPr>
          <p:cNvPr id="5" name="image25.png"/>
          <p:cNvPicPr/>
          <p:nvPr/>
        </p:nvPicPr>
        <p:blipFill>
          <a:blip r:embed="rId4">
            <a:alphaModFix amt="15000"/>
          </a:blip>
          <a:srcRect/>
          <a:stretch>
            <a:fillRect/>
          </a:stretch>
        </p:blipFill>
        <p:spPr>
          <a:xfrm>
            <a:off x="5417135" y="4233932"/>
            <a:ext cx="1888947" cy="1888947"/>
          </a:xfrm>
          <a:prstGeom prst="rect">
            <a:avLst/>
          </a:prstGeom>
          <a:ln/>
        </p:spPr>
      </p:pic>
      <p:pic>
        <p:nvPicPr>
          <p:cNvPr id="6" name="image29.png"/>
          <p:cNvPicPr/>
          <p:nvPr/>
        </p:nvPicPr>
        <p:blipFill>
          <a:blip r:embed="rId5">
            <a:alphaModFix amt="15000"/>
          </a:blip>
          <a:srcRect/>
          <a:stretch>
            <a:fillRect/>
          </a:stretch>
        </p:blipFill>
        <p:spPr>
          <a:xfrm>
            <a:off x="5386516" y="1668750"/>
            <a:ext cx="1919567" cy="1888948"/>
          </a:xfrm>
          <a:prstGeom prst="rect">
            <a:avLst/>
          </a:prstGeom>
          <a:ln/>
        </p:spPr>
      </p:pic>
      <p:pic>
        <p:nvPicPr>
          <p:cNvPr id="7" name="image18.png"/>
          <p:cNvPicPr/>
          <p:nvPr/>
        </p:nvPicPr>
        <p:blipFill>
          <a:blip r:embed="rId6">
            <a:alphaModFix amt="15000"/>
          </a:blip>
          <a:srcRect/>
          <a:stretch>
            <a:fillRect/>
          </a:stretch>
        </p:blipFill>
        <p:spPr>
          <a:xfrm>
            <a:off x="3285315" y="1668750"/>
            <a:ext cx="1999926" cy="1888948"/>
          </a:xfrm>
          <a:prstGeom prst="rect">
            <a:avLst/>
          </a:prstGeom>
          <a:ln/>
        </p:spPr>
      </p:pic>
      <p:pic>
        <p:nvPicPr>
          <p:cNvPr id="8" name="image13.png"/>
          <p:cNvPicPr/>
          <p:nvPr/>
        </p:nvPicPr>
        <p:blipFill>
          <a:blip r:embed="rId7">
            <a:alphaModFix amt="19000"/>
          </a:blip>
          <a:srcRect/>
          <a:stretch>
            <a:fillRect/>
          </a:stretch>
        </p:blipFill>
        <p:spPr>
          <a:xfrm>
            <a:off x="3285315" y="4261330"/>
            <a:ext cx="1999498" cy="1888948"/>
          </a:xfrm>
          <a:prstGeom prst="rect">
            <a:avLst/>
          </a:prstGeom>
          <a:ln/>
        </p:spPr>
      </p:pic>
      <p:sp>
        <p:nvSpPr>
          <p:cNvPr id="9" name="Title 1"/>
          <p:cNvSpPr>
            <a:spLocks noGrp="1"/>
          </p:cNvSpPr>
          <p:nvPr>
            <p:ph type="title"/>
          </p:nvPr>
        </p:nvSpPr>
        <p:spPr>
          <a:xfrm>
            <a:off x="1234911" y="89417"/>
            <a:ext cx="6409318" cy="1375793"/>
          </a:xfrm>
        </p:spPr>
        <p:txBody>
          <a:bodyPr>
            <a:normAutofit/>
          </a:bodyPr>
          <a:lstStyle/>
          <a:p>
            <a:pPr algn="ctr"/>
            <a:r>
              <a:rPr lang="en-US" dirty="0">
                <a:solidFill>
                  <a:srgbClr val="0DABB9"/>
                </a:solidFill>
                <a:latin typeface="Avenir Book" charset="0"/>
                <a:ea typeface="Avenir Book" charset="0"/>
                <a:cs typeface="Avenir Book" charset="0"/>
              </a:rPr>
              <a:t>Home Play</a:t>
            </a:r>
          </a:p>
        </p:txBody>
      </p:sp>
      <p:pic>
        <p:nvPicPr>
          <p:cNvPr id="2" name="Picture 1" descr="badge-robot-research.png"/>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1261248" y="4261330"/>
            <a:ext cx="1841500" cy="1841500"/>
          </a:xfrm>
          <a:prstGeom prst="rect">
            <a:avLst/>
          </a:prstGeom>
        </p:spPr>
      </p:pic>
    </p:spTree>
    <p:extLst>
      <p:ext uri="{BB962C8B-B14F-4D97-AF65-F5344CB8AC3E}">
        <p14:creationId xmlns:p14="http://schemas.microsoft.com/office/powerpoint/2010/main" val="377785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12040" t="5848" r="23769" b="8965"/>
          <a:stretch/>
        </p:blipFill>
        <p:spPr>
          <a:xfrm>
            <a:off x="4372235" y="4617620"/>
            <a:ext cx="2425671" cy="2011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313384" y="516664"/>
            <a:ext cx="3317213" cy="1790434"/>
          </a:xfrm>
        </p:spPr>
        <p:txBody>
          <a:bodyPr>
            <a:normAutofit/>
          </a:bodyPr>
          <a:lstStyle/>
          <a:p>
            <a:r>
              <a:rPr lang="en-US">
                <a:solidFill>
                  <a:srgbClr val="0DABB9"/>
                </a:solidFill>
                <a:latin typeface="Avenir Book" charset="0"/>
                <a:ea typeface="Avenir Book" charset="0"/>
                <a:cs typeface="Avenir Book" charset="0"/>
              </a:rPr>
              <a:t>Examples of </a:t>
            </a:r>
            <a:r>
              <a:rPr lang="en-US" dirty="0">
                <a:solidFill>
                  <a:srgbClr val="0DABB9"/>
                </a:solidFill>
                <a:latin typeface="Avenir Book" charset="0"/>
                <a:ea typeface="Avenir Book" charset="0"/>
                <a:cs typeface="Avenir Book" charset="0"/>
              </a:rPr>
              <a:t>Technology</a:t>
            </a:r>
          </a:p>
        </p:txBody>
      </p:sp>
      <p:sp>
        <p:nvSpPr>
          <p:cNvPr id="3" name="Content Placeholder 2"/>
          <p:cNvSpPr>
            <a:spLocks noGrp="1"/>
          </p:cNvSpPr>
          <p:nvPr>
            <p:ph idx="1"/>
          </p:nvPr>
        </p:nvSpPr>
        <p:spPr>
          <a:xfrm>
            <a:off x="361865" y="2442502"/>
            <a:ext cx="3804805" cy="4014305"/>
          </a:xfrm>
        </p:spPr>
        <p:txBody>
          <a:bodyPr>
            <a:noAutofit/>
          </a:bodyPr>
          <a:lstStyle/>
          <a:p>
            <a:pPr marL="514350" indent="-514350">
              <a:lnSpc>
                <a:spcPct val="100000"/>
              </a:lnSpc>
              <a:buFont typeface="+mj-lt"/>
              <a:buAutoNum type="arabicPeriod"/>
            </a:pPr>
            <a:r>
              <a:rPr lang="en-US" dirty="0">
                <a:latin typeface="Avenir Book" charset="0"/>
                <a:ea typeface="Avenir Book" charset="0"/>
                <a:cs typeface="Avenir Book" charset="0"/>
              </a:rPr>
              <a:t>Canoe carving</a:t>
            </a:r>
          </a:p>
          <a:p>
            <a:pPr marL="514350" indent="-514350">
              <a:lnSpc>
                <a:spcPct val="100000"/>
              </a:lnSpc>
              <a:buFont typeface="+mj-lt"/>
              <a:buAutoNum type="arabicPeriod"/>
            </a:pPr>
            <a:r>
              <a:rPr lang="en-US" dirty="0">
                <a:latin typeface="Avenir Book" charset="0"/>
                <a:ea typeface="Avenir Book" charset="0"/>
                <a:cs typeface="Avenir Book" charset="0"/>
              </a:rPr>
              <a:t>Navigation</a:t>
            </a:r>
          </a:p>
          <a:p>
            <a:pPr marL="514350" indent="-514350">
              <a:lnSpc>
                <a:spcPct val="100000"/>
              </a:lnSpc>
              <a:buFont typeface="+mj-lt"/>
              <a:buAutoNum type="arabicPeriod"/>
            </a:pPr>
            <a:r>
              <a:rPr lang="en-US" dirty="0">
                <a:latin typeface="Avenir Book" charset="0"/>
                <a:ea typeface="Avenir Book" charset="0"/>
                <a:cs typeface="Avenir Book" charset="0"/>
              </a:rPr>
              <a:t>Cell phones</a:t>
            </a:r>
          </a:p>
          <a:p>
            <a:pPr marL="514350" indent="-514350">
              <a:lnSpc>
                <a:spcPct val="100000"/>
              </a:lnSpc>
              <a:buFont typeface="+mj-lt"/>
              <a:buAutoNum type="arabicPeriod"/>
            </a:pPr>
            <a:r>
              <a:rPr lang="en-US" dirty="0">
                <a:latin typeface="Avenir Book" charset="0"/>
                <a:ea typeface="Avenir Book" charset="0"/>
                <a:cs typeface="Avenir Book" charset="0"/>
              </a:rPr>
              <a:t>Maps</a:t>
            </a:r>
          </a:p>
          <a:p>
            <a:pPr marL="514350" indent="-514350">
              <a:lnSpc>
                <a:spcPct val="100000"/>
              </a:lnSpc>
              <a:buFont typeface="+mj-lt"/>
              <a:buAutoNum type="arabicPeriod"/>
            </a:pPr>
            <a:r>
              <a:rPr lang="en-US" dirty="0">
                <a:latin typeface="Avenir Book" charset="0"/>
                <a:ea typeface="Avenir Book" charset="0"/>
                <a:cs typeface="Avenir Book" charset="0"/>
              </a:rPr>
              <a:t>Computers</a:t>
            </a:r>
          </a:p>
          <a:p>
            <a:pPr marL="514350" indent="-514350">
              <a:lnSpc>
                <a:spcPct val="100000"/>
              </a:lnSpc>
              <a:buFont typeface="+mj-lt"/>
              <a:buAutoNum type="arabicPeriod"/>
            </a:pPr>
            <a:r>
              <a:rPr lang="en-US" dirty="0">
                <a:latin typeface="Avenir Book" charset="0"/>
                <a:ea typeface="Avenir Book" charset="0"/>
                <a:cs typeface="Avenir Book" charset="0"/>
              </a:rPr>
              <a:t>Food preservation</a:t>
            </a:r>
          </a:p>
          <a:p>
            <a:pPr marL="514350" indent="-514350">
              <a:lnSpc>
                <a:spcPct val="100000"/>
              </a:lnSpc>
              <a:buFont typeface="+mj-lt"/>
              <a:buAutoNum type="arabicPeriod"/>
            </a:pPr>
            <a:r>
              <a:rPr lang="is-IS" dirty="0">
                <a:latin typeface="Avenir Book" charset="0"/>
                <a:ea typeface="Avenir Book" charset="0"/>
                <a:cs typeface="Avenir Book" charset="0"/>
              </a:rPr>
              <a:t>…</a:t>
            </a:r>
            <a:endParaRPr lang="en-US" dirty="0">
              <a:latin typeface="Avenir Book" charset="0"/>
              <a:ea typeface="Avenir Book" charset="0"/>
              <a:cs typeface="Avenir Book" charset="0"/>
            </a:endParaRPr>
          </a:p>
          <a:p>
            <a:pPr marL="514350" indent="-514350">
              <a:lnSpc>
                <a:spcPct val="100000"/>
              </a:lnSpc>
              <a:buFont typeface="+mj-lt"/>
              <a:buAutoNum type="arabicPeriod"/>
            </a:pPr>
            <a:endParaRPr lang="en-US" dirty="0">
              <a:latin typeface="Avenir Book" charset="0"/>
              <a:ea typeface="Avenir Book" charset="0"/>
              <a:cs typeface="Avenir Book" charset="0"/>
            </a:endParaRPr>
          </a:p>
        </p:txBody>
      </p:sp>
      <p:sp>
        <p:nvSpPr>
          <p:cNvPr id="4" name="Rounded Rectangle 3"/>
          <p:cNvSpPr/>
          <p:nvPr/>
        </p:nvSpPr>
        <p:spPr>
          <a:xfrm>
            <a:off x="30313" y="27700"/>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5" name="Cloud 4"/>
          <p:cNvSpPr/>
          <p:nvPr/>
        </p:nvSpPr>
        <p:spPr>
          <a:xfrm>
            <a:off x="3630597" y="-72457"/>
            <a:ext cx="1618462" cy="1178243"/>
          </a:xfrm>
          <a:prstGeom prst="cloud">
            <a:avLst/>
          </a:prstGeom>
          <a:solidFill>
            <a:srgbClr val="7030A0"/>
          </a:solidFill>
          <a:ln>
            <a:solidFill>
              <a:srgbClr val="308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tools</a:t>
            </a:r>
          </a:p>
        </p:txBody>
      </p:sp>
      <p:sp>
        <p:nvSpPr>
          <p:cNvPr id="6" name="Cloud 5"/>
          <p:cNvSpPr/>
          <p:nvPr/>
        </p:nvSpPr>
        <p:spPr>
          <a:xfrm>
            <a:off x="7780151" y="254500"/>
            <a:ext cx="1914142" cy="1393499"/>
          </a:xfrm>
          <a:prstGeom prst="cloud">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methods</a:t>
            </a:r>
            <a:endParaRPr lang="en-US" dirty="0"/>
          </a:p>
        </p:txBody>
      </p:sp>
      <p:sp>
        <p:nvSpPr>
          <p:cNvPr id="9" name="Cloud 8"/>
          <p:cNvSpPr/>
          <p:nvPr/>
        </p:nvSpPr>
        <p:spPr>
          <a:xfrm>
            <a:off x="4713159" y="-215508"/>
            <a:ext cx="2084747" cy="1220207"/>
          </a:xfrm>
          <a:prstGeom prst="cloud">
            <a:avLst/>
          </a:prstGeom>
          <a:solidFill>
            <a:srgbClr val="7030A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machinery</a:t>
            </a:r>
          </a:p>
        </p:txBody>
      </p:sp>
      <p:sp>
        <p:nvSpPr>
          <p:cNvPr id="10" name="Cloud 9"/>
          <p:cNvSpPr/>
          <p:nvPr/>
        </p:nvSpPr>
        <p:spPr>
          <a:xfrm>
            <a:off x="6044924" y="179664"/>
            <a:ext cx="2234532" cy="1151072"/>
          </a:xfrm>
          <a:prstGeom prst="cloud">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equipment</a:t>
            </a:r>
          </a:p>
        </p:txBody>
      </p:sp>
      <p:sp>
        <p:nvSpPr>
          <p:cNvPr id="11" name="Cloud 10"/>
          <p:cNvSpPr/>
          <p:nvPr/>
        </p:nvSpPr>
        <p:spPr>
          <a:xfrm>
            <a:off x="7696209" y="1245984"/>
            <a:ext cx="1690615" cy="980672"/>
          </a:xfrm>
          <a:prstGeom prst="cloud">
            <a:avLst/>
          </a:prstGeom>
          <a:solidFill>
            <a:srgbClr val="7030A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processes</a:t>
            </a:r>
            <a:endParaRPr lang="en-US" dirty="0"/>
          </a:p>
        </p:txBody>
      </p:sp>
      <p:pic>
        <p:nvPicPr>
          <p:cNvPr id="14" name="Picture 13"/>
          <p:cNvPicPr>
            <a:picLocks noChangeAspect="1"/>
          </p:cNvPicPr>
          <p:nvPr/>
        </p:nvPicPr>
        <p:blipFill rotWithShape="1">
          <a:blip r:embed="rId4"/>
          <a:srcRect l="14234" t="1872" r="17335" b="12500"/>
          <a:stretch/>
        </p:blipFill>
        <p:spPr>
          <a:xfrm>
            <a:off x="6351100" y="3243697"/>
            <a:ext cx="2954867" cy="2936165"/>
          </a:xfrm>
          <a:prstGeom prst="ellipse">
            <a:avLst/>
          </a:prstGeom>
          <a:ln w="63500" cap="rnd">
            <a:solidFill>
              <a:schemeClr val="bg2"/>
            </a:solidFill>
          </a:ln>
          <a:effectLst>
            <a:outerShdw blurRad="381000" dist="25400" dir="5400000" sx="-80000" sy="-18000" rotWithShape="0">
              <a:srgbClr val="000000">
                <a:alpha val="11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r="21277" b="22230"/>
          <a:stretch/>
        </p:blipFill>
        <p:spPr>
          <a:xfrm>
            <a:off x="4638473" y="1301295"/>
            <a:ext cx="2962096" cy="21946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7667" b="94500" l="21500" r="76000">
                        <a14:foregroundMark x1="50000" y1="25000" x2="50000" y2="25000"/>
                        <a14:foregroundMark x1="55000" y1="28333" x2="55000" y2="28333"/>
                        <a14:foregroundMark x1="51625" y1="35833" x2="51625" y2="35833"/>
                        <a14:foregroundMark x1="53625" y1="45167" x2="53625" y2="45167"/>
                        <a14:foregroundMark x1="48625" y1="43333" x2="48625" y2="43333"/>
                        <a14:foregroundMark x1="34750" y1="55833" x2="34750" y2="55833"/>
                        <a14:foregroundMark x1="48250" y1="76833" x2="48250" y2="76833"/>
                        <a14:foregroundMark x1="59250" y1="28333" x2="59250" y2="28333"/>
                      </a14:backgroundRemoval>
                    </a14:imgEffect>
                  </a14:imgLayer>
                </a14:imgProps>
              </a:ext>
            </a:extLst>
          </a:blip>
          <a:stretch>
            <a:fillRect/>
          </a:stretch>
        </p:blipFill>
        <p:spPr>
          <a:xfrm>
            <a:off x="4047933" y="3018747"/>
            <a:ext cx="2969210" cy="2226908"/>
          </a:xfrm>
          <a:prstGeom prst="rect">
            <a:avLst/>
          </a:prstGeom>
        </p:spPr>
      </p:pic>
    </p:spTree>
    <p:extLst>
      <p:ext uri="{BB962C8B-B14F-4D97-AF65-F5344CB8AC3E}">
        <p14:creationId xmlns:p14="http://schemas.microsoft.com/office/powerpoint/2010/main" val="29076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DABB9"/>
                </a:solidFill>
                <a:latin typeface="Avenir Book" charset="0"/>
                <a:ea typeface="Avenir Book" charset="0"/>
                <a:cs typeface="Avenir Book" charset="0"/>
              </a:rPr>
              <a:t>Selecting a Family Story for the Diorama</a:t>
            </a:r>
          </a:p>
        </p:txBody>
      </p:sp>
      <p:sp>
        <p:nvSpPr>
          <p:cNvPr id="3" name="Content Placeholder 2"/>
          <p:cNvSpPr>
            <a:spLocks noGrp="1"/>
          </p:cNvSpPr>
          <p:nvPr>
            <p:ph idx="1"/>
          </p:nvPr>
        </p:nvSpPr>
        <p:spPr>
          <a:xfrm>
            <a:off x="542922" y="1949409"/>
            <a:ext cx="8286750" cy="4014305"/>
          </a:xfrm>
        </p:spPr>
        <p:txBody>
          <a:bodyPr>
            <a:noAutofit/>
          </a:bodyPr>
          <a:lstStyle/>
          <a:p>
            <a:pPr marL="0" indent="0">
              <a:buNone/>
            </a:pPr>
            <a:r>
              <a:rPr lang="en-US" sz="3200" dirty="0">
                <a:latin typeface="Avenir Book" charset="0"/>
                <a:ea typeface="Avenir Book" charset="0"/>
                <a:cs typeface="Avenir Book" charset="0"/>
              </a:rPr>
              <a:t>Three possible kinds of stories to consider…</a:t>
            </a:r>
          </a:p>
          <a:p>
            <a:pPr marL="0" indent="0">
              <a:buNone/>
            </a:pPr>
            <a:endParaRPr lang="en-US" sz="1100" dirty="0">
              <a:latin typeface="Avenir Book" charset="0"/>
              <a:ea typeface="Avenir Book" charset="0"/>
              <a:cs typeface="Avenir Book" charset="0"/>
            </a:endParaRPr>
          </a:p>
          <a:p>
            <a:pPr marL="514350" indent="-514350">
              <a:buFont typeface="+mj-lt"/>
              <a:buAutoNum type="arabicPeriod"/>
            </a:pPr>
            <a:r>
              <a:rPr lang="en-US" sz="3200" dirty="0">
                <a:latin typeface="Avenir Book" charset="0"/>
                <a:ea typeface="Avenir Book" charset="0"/>
                <a:cs typeface="Avenir Book" charset="0"/>
              </a:rPr>
              <a:t>Tell a story about an important experience in your family’s past</a:t>
            </a:r>
          </a:p>
          <a:p>
            <a:pPr marL="514350" indent="-514350">
              <a:buFont typeface="+mj-lt"/>
              <a:buAutoNum type="arabicPeriod"/>
            </a:pPr>
            <a:r>
              <a:rPr lang="en-US" sz="3200" dirty="0">
                <a:latin typeface="Avenir Book" charset="0"/>
                <a:ea typeface="Avenir Book" charset="0"/>
                <a:cs typeface="Avenir Book" charset="0"/>
              </a:rPr>
              <a:t>Tell a story about how your family and/or the world might change in 10 years</a:t>
            </a:r>
          </a:p>
          <a:p>
            <a:pPr marL="514350" indent="-514350">
              <a:buFont typeface="+mj-lt"/>
              <a:buAutoNum type="arabicPeriod"/>
            </a:pPr>
            <a:r>
              <a:rPr lang="en-US" sz="3200" dirty="0">
                <a:latin typeface="Avenir Book" charset="0"/>
                <a:ea typeface="Avenir Book" charset="0"/>
                <a:cs typeface="Avenir Book" charset="0"/>
              </a:rPr>
              <a:t>Tell a story about a place that is important to your family</a:t>
            </a:r>
          </a:p>
        </p:txBody>
      </p:sp>
      <p:sp>
        <p:nvSpPr>
          <p:cNvPr id="4" name="Rounded Rectangle 3"/>
          <p:cNvSpPr/>
          <p:nvPr/>
        </p:nvSpPr>
        <p:spPr>
          <a:xfrm>
            <a:off x="42338" y="42342"/>
            <a:ext cx="9073440" cy="6787436"/>
          </a:xfrm>
          <a:prstGeom prst="roundRect">
            <a:avLst>
              <a:gd name="adj" fmla="val 8059"/>
            </a:avLst>
          </a:prstGeom>
          <a:noFill/>
          <a:ln w="3810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Tree>
    <p:extLst>
      <p:ext uri="{BB962C8B-B14F-4D97-AF65-F5344CB8AC3E}">
        <p14:creationId xmlns:p14="http://schemas.microsoft.com/office/powerpoint/2010/main" val="310119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prstGeom prst="roundRect">
            <a:avLst>
              <a:gd name="adj" fmla="val 8059"/>
            </a:avLst>
          </a:prstGeom>
          <a:noFill/>
          <a:ln w="19050" cmpd="sng">
            <a:solidFill>
              <a:srgbClr val="DE11C9"/>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endParaRPr lang="en-US" dirty="0">
              <a:solidFill>
                <a:schemeClr val="tx1">
                  <a:lumMod val="85000"/>
                  <a:lumOff val="15000"/>
                </a:schemeClr>
              </a:solidFill>
              <a:latin typeface="Avenir Book"/>
              <a:cs typeface="Avenir Book"/>
            </a:endParaRPr>
          </a:p>
          <a:p>
            <a:endParaRPr lang="en-US" dirty="0">
              <a:solidFill>
                <a:schemeClr val="tx1">
                  <a:lumMod val="85000"/>
                  <a:lumOff val="15000"/>
                </a:schemeClr>
              </a:solidFill>
              <a:latin typeface="Avenir Book"/>
              <a:cs typeface="Avenir Book"/>
            </a:endParaRPr>
          </a:p>
          <a:p>
            <a:endParaRPr lang="en-US" sz="1200" dirty="0">
              <a:solidFill>
                <a:schemeClr val="tx1">
                  <a:lumMod val="65000"/>
                  <a:lumOff val="35000"/>
                </a:schemeClr>
              </a:solidFill>
              <a:latin typeface="Avenir Book"/>
              <a:cs typeface="Avenir Book"/>
            </a:endParaRPr>
          </a:p>
        </p:txBody>
      </p:sp>
      <p:sp>
        <p:nvSpPr>
          <p:cNvPr id="9" name="TextBox 8"/>
          <p:cNvSpPr txBox="1"/>
          <p:nvPr/>
        </p:nvSpPr>
        <p:spPr>
          <a:xfrm>
            <a:off x="685800" y="1686577"/>
            <a:ext cx="7772399" cy="1200329"/>
          </a:xfrm>
          <a:prstGeom prst="rect">
            <a:avLst/>
          </a:prstGeom>
          <a:noFill/>
        </p:spPr>
        <p:txBody>
          <a:bodyPr wrap="square" rtlCol="0">
            <a:spAutoFit/>
          </a:bodyPr>
          <a:lstStyle/>
          <a:p>
            <a:pPr algn="ctr"/>
            <a:r>
              <a:rPr lang="en-US" sz="3600" dirty="0">
                <a:latin typeface="Avenir Book" charset="0"/>
                <a:ea typeface="Avenir Book" charset="0"/>
                <a:cs typeface="Avenir Book" charset="0"/>
              </a:rPr>
              <a:t>The Hummingbird </a:t>
            </a:r>
            <a:br>
              <a:rPr lang="en-US" sz="3600" dirty="0">
                <a:latin typeface="Avenir Book" charset="0"/>
                <a:ea typeface="Avenir Book" charset="0"/>
                <a:cs typeface="Avenir Book" charset="0"/>
              </a:rPr>
            </a:br>
            <a:r>
              <a:rPr lang="en-US" sz="3600" dirty="0">
                <a:latin typeface="Avenir Book" charset="0"/>
                <a:ea typeface="Avenir Book" charset="0"/>
                <a:cs typeface="Avenir Book" charset="0"/>
              </a:rPr>
              <a:t>Microcontroller</a:t>
            </a:r>
          </a:p>
        </p:txBody>
      </p:sp>
      <p:pic>
        <p:nvPicPr>
          <p:cNvPr id="10" name="Picture 9" descr="Screen Shot 2016-06-29 at 11.5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7472"/>
            <a:ext cx="1371600" cy="3140528"/>
          </a:xfrm>
          <a:prstGeom prst="rect">
            <a:avLst/>
          </a:prstGeom>
        </p:spPr>
      </p:pic>
    </p:spTree>
    <p:extLst>
      <p:ext uri="{BB962C8B-B14F-4D97-AF65-F5344CB8AC3E}">
        <p14:creationId xmlns:p14="http://schemas.microsoft.com/office/powerpoint/2010/main" val="419056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680" y="589280"/>
            <a:ext cx="5741670" cy="1101408"/>
          </a:xfrm>
        </p:spPr>
        <p:txBody>
          <a:bodyPr/>
          <a:lstStyle/>
          <a:p>
            <a:r>
              <a:rPr lang="en-US" dirty="0">
                <a:latin typeface="Avenir Book" charset="0"/>
                <a:ea typeface="Avenir Book" charset="0"/>
                <a:cs typeface="Avenir Book" charset="0"/>
              </a:rPr>
              <a:t>Computer Login</a:t>
            </a:r>
          </a:p>
        </p:txBody>
      </p:sp>
      <p:sp>
        <p:nvSpPr>
          <p:cNvPr id="3" name="Content Placeholder 2"/>
          <p:cNvSpPr>
            <a:spLocks noGrp="1"/>
          </p:cNvSpPr>
          <p:nvPr>
            <p:ph idx="1"/>
          </p:nvPr>
        </p:nvSpPr>
        <p:spPr>
          <a:xfrm>
            <a:off x="597310" y="2499360"/>
            <a:ext cx="7918040" cy="3149282"/>
          </a:xfrm>
        </p:spPr>
        <p:txBody>
          <a:bodyPr>
            <a:normAutofit/>
          </a:bodyPr>
          <a:lstStyle/>
          <a:p>
            <a:pPr marL="0" indent="0" algn="ctr">
              <a:buNone/>
            </a:pPr>
            <a:r>
              <a:rPr lang="en-US" sz="5400" dirty="0">
                <a:solidFill>
                  <a:schemeClr val="bg2">
                    <a:lumMod val="75000"/>
                  </a:schemeClr>
                </a:solidFill>
                <a:latin typeface="Avenir Book" charset="0"/>
                <a:ea typeface="Avenir Book" charset="0"/>
                <a:cs typeface="Avenir Book" charset="0"/>
              </a:rPr>
              <a:t>Account: </a:t>
            </a:r>
            <a:r>
              <a:rPr lang="en-US" sz="5400" dirty="0">
                <a:solidFill>
                  <a:srgbClr val="7030A0"/>
                </a:solidFill>
                <a:latin typeface="Avenir Book" charset="0"/>
                <a:ea typeface="Avenir Book" charset="0"/>
                <a:cs typeface="Avenir Book" charset="0"/>
              </a:rPr>
              <a:t>Tech Tales User</a:t>
            </a:r>
          </a:p>
          <a:p>
            <a:pPr marL="0" indent="0" algn="ctr">
              <a:buNone/>
            </a:pPr>
            <a:r>
              <a:rPr lang="en-US" sz="5400" dirty="0">
                <a:solidFill>
                  <a:schemeClr val="bg2">
                    <a:lumMod val="75000"/>
                  </a:schemeClr>
                </a:solidFill>
                <a:latin typeface="Avenir Book" charset="0"/>
                <a:ea typeface="Avenir Book" charset="0"/>
                <a:cs typeface="Avenir Book" charset="0"/>
              </a:rPr>
              <a:t>Password: </a:t>
            </a:r>
            <a:r>
              <a:rPr lang="en-US" sz="5400" dirty="0">
                <a:solidFill>
                  <a:srgbClr val="7030A0"/>
                </a:solidFill>
                <a:latin typeface="Avenir Book" charset="0"/>
                <a:ea typeface="Avenir Book" charset="0"/>
                <a:cs typeface="Avenir Book" charset="0"/>
              </a:rPr>
              <a:t>tales</a:t>
            </a:r>
          </a:p>
        </p:txBody>
      </p:sp>
    </p:spTree>
    <p:extLst>
      <p:ext uri="{BB962C8B-B14F-4D97-AF65-F5344CB8AC3E}">
        <p14:creationId xmlns:p14="http://schemas.microsoft.com/office/powerpoint/2010/main" val="214483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764" y="418532"/>
            <a:ext cx="6858000" cy="1187355"/>
          </a:xfrm>
        </p:spPr>
        <p:txBody>
          <a:bodyPr>
            <a:normAutofit/>
          </a:bodyPr>
          <a:lstStyle/>
          <a:p>
            <a:r>
              <a:rPr lang="en-US" dirty="0">
                <a:latin typeface="Avenir Book" charset="0"/>
                <a:ea typeface="Avenir Book" charset="0"/>
                <a:cs typeface="Avenir Book" charset="0"/>
              </a:rPr>
              <a:t>Hummingbird Duo </a:t>
            </a:r>
          </a:p>
        </p:txBody>
      </p:sp>
      <p:sp>
        <p:nvSpPr>
          <p:cNvPr id="3" name="Subtitle 2"/>
          <p:cNvSpPr>
            <a:spLocks noGrp="1"/>
          </p:cNvSpPr>
          <p:nvPr>
            <p:ph type="subTitle" idx="1"/>
          </p:nvPr>
        </p:nvSpPr>
        <p:spPr>
          <a:xfrm>
            <a:off x="4191142" y="1605887"/>
            <a:ext cx="2449774" cy="792707"/>
          </a:xfrm>
        </p:spPr>
        <p:txBody>
          <a:bodyPr>
            <a:normAutofit/>
          </a:bodyPr>
          <a:lstStyle/>
          <a:p>
            <a:r>
              <a:rPr lang="en-US" sz="3200" dirty="0">
                <a:solidFill>
                  <a:schemeClr val="accent6"/>
                </a:solidFill>
                <a:latin typeface="Avenir Book" charset="0"/>
                <a:ea typeface="Avenir Book" charset="0"/>
                <a:cs typeface="Avenir Book" charset="0"/>
              </a:rPr>
              <a:t>LED Ports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755" y="2398594"/>
            <a:ext cx="4178774" cy="3484161"/>
          </a:xfrm>
          <a:prstGeom prst="rect">
            <a:avLst/>
          </a:prstGeom>
        </p:spPr>
      </p:pic>
      <p:sp>
        <p:nvSpPr>
          <p:cNvPr id="6" name="Subtitle 2"/>
          <p:cNvSpPr txBox="1">
            <a:spLocks/>
          </p:cNvSpPr>
          <p:nvPr/>
        </p:nvSpPr>
        <p:spPr>
          <a:xfrm>
            <a:off x="6169641" y="3388055"/>
            <a:ext cx="1145559" cy="4165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dirty="0">
                <a:solidFill>
                  <a:schemeClr val="tx2"/>
                </a:solidFill>
                <a:latin typeface="Avenir Book" charset="0"/>
                <a:ea typeface="Avenir Book" charset="0"/>
                <a:cs typeface="Avenir Book" charset="0"/>
              </a:rPr>
              <a:t>USB</a:t>
            </a:r>
          </a:p>
        </p:txBody>
      </p:sp>
    </p:spTree>
    <p:extLst>
      <p:ext uri="{BB962C8B-B14F-4D97-AF65-F5344CB8AC3E}">
        <p14:creationId xmlns:p14="http://schemas.microsoft.com/office/powerpoint/2010/main" val="14224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1635" y="1257300"/>
            <a:ext cx="6154404" cy="5600701"/>
          </a:xfrm>
        </p:spPr>
      </p:pic>
    </p:spTree>
    <p:extLst>
      <p:ext uri="{BB962C8B-B14F-4D97-AF65-F5344CB8AC3E}">
        <p14:creationId xmlns:p14="http://schemas.microsoft.com/office/powerpoint/2010/main" val="1052636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1685</Words>
  <Application>Microsoft Macintosh PowerPoint</Application>
  <PresentationFormat>On-screen Show (4:3)</PresentationFormat>
  <Paragraphs>223</Paragraphs>
  <Slides>34</Slides>
  <Notes>28</Notes>
  <HiddenSlides>12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Avenir Book</vt:lpstr>
      <vt:lpstr>Avenir Next</vt:lpstr>
      <vt:lpstr>Calibri</vt:lpstr>
      <vt:lpstr>Calibri Light</vt:lpstr>
      <vt:lpstr>Office Theme</vt:lpstr>
      <vt:lpstr>Welcome to  Tech Tales!</vt:lpstr>
      <vt:lpstr>PowerPoint Presentation</vt:lpstr>
      <vt:lpstr>Theme of the Day:  What is Technology?</vt:lpstr>
      <vt:lpstr>Examples of Technology</vt:lpstr>
      <vt:lpstr>Selecting a Family Story for the Diorama</vt:lpstr>
      <vt:lpstr>  </vt:lpstr>
      <vt:lpstr>Computer Login</vt:lpstr>
      <vt:lpstr>Hummingbird Duo </vt:lpstr>
      <vt:lpstr>PowerPoint Presentation</vt:lpstr>
      <vt:lpstr>Connect LED</vt:lpstr>
      <vt:lpstr>Single-color LED attached to LED port 2</vt:lpstr>
      <vt:lpstr>Connect Hummingbird to Computer</vt:lpstr>
      <vt:lpstr>Birdbrain Robot Server + Scratch</vt:lpstr>
      <vt:lpstr>To control single-color LED</vt:lpstr>
      <vt:lpstr>Add Events</vt:lpstr>
      <vt:lpstr>Adding Controls: Delay</vt:lpstr>
      <vt:lpstr>More Controls: Repeat</vt:lpstr>
      <vt:lpstr>Save your program</vt:lpstr>
      <vt:lpstr>  </vt:lpstr>
      <vt:lpstr>Inputs</vt:lpstr>
      <vt:lpstr>Distance Sensor attached to  Sensor port 1</vt:lpstr>
      <vt:lpstr>Sensor blocks</vt:lpstr>
      <vt:lpstr>PowerPoint Presentation</vt:lpstr>
      <vt:lpstr>Sensor as a switch</vt:lpstr>
      <vt:lpstr>Comparing Values</vt:lpstr>
      <vt:lpstr>Test</vt:lpstr>
      <vt:lpstr>Test</vt:lpstr>
      <vt:lpstr>Make something happen</vt:lpstr>
      <vt:lpstr>Keep doing it</vt:lpstr>
      <vt:lpstr>Save your program</vt:lpstr>
      <vt:lpstr>  </vt:lpstr>
      <vt:lpstr>Theme of the Day:  What is Technology?</vt:lpstr>
      <vt:lpstr>What badges did you earn today?</vt:lpstr>
      <vt:lpstr>Home Play</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Hummingbird Duo </dc:title>
  <dc:creator>Microsoft Office User</dc:creator>
  <cp:lastModifiedBy>Microsoft Office User</cp:lastModifiedBy>
  <cp:revision>80</cp:revision>
  <dcterms:created xsi:type="dcterms:W3CDTF">2016-10-03T21:24:44Z</dcterms:created>
  <dcterms:modified xsi:type="dcterms:W3CDTF">2018-02-12T23:15:38Z</dcterms:modified>
</cp:coreProperties>
</file>